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2"/>
  </p:notesMasterIdLst>
  <p:handoutMasterIdLst>
    <p:handoutMasterId r:id="rId53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33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275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B49CB"/>
    <a:srgbClr val="F2F4F8"/>
    <a:srgbClr val="1C7DDB"/>
    <a:srgbClr val="121619"/>
    <a:srgbClr val="F2F2F2"/>
    <a:srgbClr val="145579"/>
    <a:srgbClr val="3A6483"/>
    <a:srgbClr val="204E79"/>
    <a:srgbClr val="005493"/>
    <a:srgbClr val="F8F9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815"/>
    <p:restoredTop sz="85170"/>
  </p:normalViewPr>
  <p:slideViewPr>
    <p:cSldViewPr snapToGrid="0" snapToObjects="1">
      <p:cViewPr varScale="1">
        <p:scale>
          <a:sx n="74" d="100"/>
          <a:sy n="74" d="100"/>
        </p:scale>
        <p:origin x="1234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Relationship Id="rId60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DD23A72-4AE3-4526-AD9C-92824F936122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9D1F4B78-869A-4C18-8054-0DD5625CD795}">
      <dgm:prSet/>
      <dgm:spPr/>
      <dgm:t>
        <a:bodyPr/>
        <a:lstStyle/>
        <a:p>
          <a:pPr rtl="0"/>
          <a:r>
            <a:rPr lang="en-US" smtClean="0"/>
            <a:t>Performed exploratory Data Analysis and determined Training Labels</a:t>
          </a:r>
          <a:endParaRPr lang="ru-RU"/>
        </a:p>
      </dgm:t>
    </dgm:pt>
    <dgm:pt modelId="{DBAD5209-C5C9-42E6-85E3-70AD43B6B1EA}" type="parTrans" cxnId="{3D287ED9-229C-498A-81F2-1613F426F522}">
      <dgm:prSet/>
      <dgm:spPr/>
      <dgm:t>
        <a:bodyPr/>
        <a:lstStyle/>
        <a:p>
          <a:endParaRPr lang="en-US"/>
        </a:p>
      </dgm:t>
    </dgm:pt>
    <dgm:pt modelId="{76473BF4-2EC7-4E02-9C9A-13FF808D42D8}" type="sibTrans" cxnId="{3D287ED9-229C-498A-81F2-1613F426F522}">
      <dgm:prSet/>
      <dgm:spPr/>
      <dgm:t>
        <a:bodyPr/>
        <a:lstStyle/>
        <a:p>
          <a:endParaRPr lang="en-US"/>
        </a:p>
      </dgm:t>
    </dgm:pt>
    <dgm:pt modelId="{6BD41C02-3FE0-4FA6-8CA3-759B7B630C4A}">
      <dgm:prSet/>
      <dgm:spPr/>
      <dgm:t>
        <a:bodyPr/>
        <a:lstStyle/>
        <a:p>
          <a:pPr rtl="0"/>
          <a:r>
            <a:rPr lang="en-US" smtClean="0"/>
            <a:t>Created a column for the class</a:t>
          </a:r>
          <a:endParaRPr lang="ru-RU"/>
        </a:p>
      </dgm:t>
    </dgm:pt>
    <dgm:pt modelId="{F96487D2-3F72-4B23-B410-266AE8A5C0FC}" type="parTrans" cxnId="{6469F76B-FB83-4A62-B70B-E20DA54BD203}">
      <dgm:prSet/>
      <dgm:spPr/>
      <dgm:t>
        <a:bodyPr/>
        <a:lstStyle/>
        <a:p>
          <a:endParaRPr lang="en-US"/>
        </a:p>
      </dgm:t>
    </dgm:pt>
    <dgm:pt modelId="{F5182D47-940D-4178-A3DC-5C450018326F}" type="sibTrans" cxnId="{6469F76B-FB83-4A62-B70B-E20DA54BD203}">
      <dgm:prSet/>
      <dgm:spPr/>
      <dgm:t>
        <a:bodyPr/>
        <a:lstStyle/>
        <a:p>
          <a:endParaRPr lang="en-US"/>
        </a:p>
      </dgm:t>
    </dgm:pt>
    <dgm:pt modelId="{E2953C0E-E942-49BD-8706-1E4F6F371E88}">
      <dgm:prSet/>
      <dgm:spPr/>
      <dgm:t>
        <a:bodyPr/>
        <a:lstStyle/>
        <a:p>
          <a:pPr rtl="0"/>
          <a:r>
            <a:rPr lang="en-US" smtClean="0"/>
            <a:t>Standardized the data</a:t>
          </a:r>
          <a:endParaRPr lang="ru-RU"/>
        </a:p>
      </dgm:t>
    </dgm:pt>
    <dgm:pt modelId="{8D2AA4D4-7869-484C-BE9F-2642573D5ED8}" type="parTrans" cxnId="{B3AC4EED-18E0-42EB-892A-26BE8E2DEA76}">
      <dgm:prSet/>
      <dgm:spPr/>
      <dgm:t>
        <a:bodyPr/>
        <a:lstStyle/>
        <a:p>
          <a:endParaRPr lang="en-US"/>
        </a:p>
      </dgm:t>
    </dgm:pt>
    <dgm:pt modelId="{98337766-12BF-4051-A961-688E3F930BAE}" type="sibTrans" cxnId="{B3AC4EED-18E0-42EB-892A-26BE8E2DEA76}">
      <dgm:prSet/>
      <dgm:spPr/>
      <dgm:t>
        <a:bodyPr/>
        <a:lstStyle/>
        <a:p>
          <a:endParaRPr lang="en-US"/>
        </a:p>
      </dgm:t>
    </dgm:pt>
    <dgm:pt modelId="{7B042F90-FE85-4831-A813-FBA88DECDF34}">
      <dgm:prSet/>
      <dgm:spPr/>
      <dgm:t>
        <a:bodyPr/>
        <a:lstStyle/>
        <a:p>
          <a:pPr rtl="0"/>
          <a:r>
            <a:rPr lang="en-US" smtClean="0"/>
            <a:t>Splited into training data and test data</a:t>
          </a:r>
          <a:endParaRPr lang="ru-RU"/>
        </a:p>
      </dgm:t>
    </dgm:pt>
    <dgm:pt modelId="{ABFDACC7-65F7-4535-B1C8-5EA96BBC9600}" type="parTrans" cxnId="{D3AEF83C-9842-44CA-A41D-505DA881E138}">
      <dgm:prSet/>
      <dgm:spPr/>
      <dgm:t>
        <a:bodyPr/>
        <a:lstStyle/>
        <a:p>
          <a:endParaRPr lang="en-US"/>
        </a:p>
      </dgm:t>
    </dgm:pt>
    <dgm:pt modelId="{4DE1A099-94A6-4222-8C3A-61165E9F0D64}" type="sibTrans" cxnId="{D3AEF83C-9842-44CA-A41D-505DA881E138}">
      <dgm:prSet/>
      <dgm:spPr/>
      <dgm:t>
        <a:bodyPr/>
        <a:lstStyle/>
        <a:p>
          <a:endParaRPr lang="en-US"/>
        </a:p>
      </dgm:t>
    </dgm:pt>
    <dgm:pt modelId="{4CAB9FC6-072E-4E18-ADD5-F817CA52BB38}">
      <dgm:prSet/>
      <dgm:spPr/>
      <dgm:t>
        <a:bodyPr/>
        <a:lstStyle/>
        <a:p>
          <a:pPr rtl="0"/>
          <a:r>
            <a:rPr lang="en-US" smtClean="0"/>
            <a:t>Finded best Hyperparameter for SVM, Classification Trees and Logistic Regression</a:t>
          </a:r>
          <a:endParaRPr lang="ru-RU"/>
        </a:p>
      </dgm:t>
    </dgm:pt>
    <dgm:pt modelId="{FC1FA5DF-65B5-4962-9B23-F2DEFEFB9C47}" type="parTrans" cxnId="{5D1D0005-FB4D-4433-A4FB-553267A3C2DA}">
      <dgm:prSet/>
      <dgm:spPr/>
      <dgm:t>
        <a:bodyPr/>
        <a:lstStyle/>
        <a:p>
          <a:endParaRPr lang="en-US"/>
        </a:p>
      </dgm:t>
    </dgm:pt>
    <dgm:pt modelId="{457A6D5B-A2B4-4284-9754-EA23347F8D1E}" type="sibTrans" cxnId="{5D1D0005-FB4D-4433-A4FB-553267A3C2DA}">
      <dgm:prSet/>
      <dgm:spPr/>
      <dgm:t>
        <a:bodyPr/>
        <a:lstStyle/>
        <a:p>
          <a:endParaRPr lang="en-US"/>
        </a:p>
      </dgm:t>
    </dgm:pt>
    <dgm:pt modelId="{A1F09071-4178-43B2-98F3-958F0BEA3499}">
      <dgm:prSet/>
      <dgm:spPr/>
      <dgm:t>
        <a:bodyPr/>
        <a:lstStyle/>
        <a:p>
          <a:pPr rtl="0"/>
          <a:r>
            <a:rPr lang="en-US" smtClean="0"/>
            <a:t>Selected the method performs best using test data</a:t>
          </a:r>
          <a:endParaRPr lang="ru-RU"/>
        </a:p>
      </dgm:t>
    </dgm:pt>
    <dgm:pt modelId="{5C5082ED-1ACB-47DF-A34A-122D6D05524D}" type="parTrans" cxnId="{BF0EBDC2-A5E6-4765-878C-838DF14A6ACA}">
      <dgm:prSet/>
      <dgm:spPr/>
      <dgm:t>
        <a:bodyPr/>
        <a:lstStyle/>
        <a:p>
          <a:endParaRPr lang="en-US"/>
        </a:p>
      </dgm:t>
    </dgm:pt>
    <dgm:pt modelId="{A3DB2B22-4039-479B-8688-68026A1CF2F8}" type="sibTrans" cxnId="{BF0EBDC2-A5E6-4765-878C-838DF14A6ACA}">
      <dgm:prSet/>
      <dgm:spPr/>
      <dgm:t>
        <a:bodyPr/>
        <a:lstStyle/>
        <a:p>
          <a:endParaRPr lang="en-US"/>
        </a:p>
      </dgm:t>
    </dgm:pt>
    <dgm:pt modelId="{11DD576E-5D52-42CA-A39F-4CC76E0F4D2D}" type="pres">
      <dgm:prSet presAssocID="{FDD23A72-4AE3-4526-AD9C-92824F936122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F314D0A-137C-4BCB-A2E3-40C40323D51F}" type="pres">
      <dgm:prSet presAssocID="{FDD23A72-4AE3-4526-AD9C-92824F936122}" presName="arrow" presStyleLbl="bgShp" presStyleIdx="0" presStyleCnt="1"/>
      <dgm:spPr/>
    </dgm:pt>
    <dgm:pt modelId="{1DED83F1-DFF3-489F-8C09-823BB5B8AB90}" type="pres">
      <dgm:prSet presAssocID="{FDD23A72-4AE3-4526-AD9C-92824F936122}" presName="points" presStyleCnt="0"/>
      <dgm:spPr/>
    </dgm:pt>
    <dgm:pt modelId="{77899953-BDF3-4080-A208-9897CA2B0105}" type="pres">
      <dgm:prSet presAssocID="{9D1F4B78-869A-4C18-8054-0DD5625CD795}" presName="compositeA" presStyleCnt="0"/>
      <dgm:spPr/>
    </dgm:pt>
    <dgm:pt modelId="{05003D92-4975-4DBC-9AFE-8AC20DD02043}" type="pres">
      <dgm:prSet presAssocID="{9D1F4B78-869A-4C18-8054-0DD5625CD795}" presName="textA" presStyleLbl="revTx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50D6E19-976E-4EB4-A36F-761CCCBB33C3}" type="pres">
      <dgm:prSet presAssocID="{9D1F4B78-869A-4C18-8054-0DD5625CD795}" presName="circleA" presStyleLbl="node1" presStyleIdx="0" presStyleCnt="6"/>
      <dgm:spPr/>
    </dgm:pt>
    <dgm:pt modelId="{BC17BCB2-99D4-4A26-8070-9CB09E1B4EBC}" type="pres">
      <dgm:prSet presAssocID="{9D1F4B78-869A-4C18-8054-0DD5625CD795}" presName="spaceA" presStyleCnt="0"/>
      <dgm:spPr/>
    </dgm:pt>
    <dgm:pt modelId="{AD1B074A-475B-4C5D-8CA6-F5FBC6001D8E}" type="pres">
      <dgm:prSet presAssocID="{76473BF4-2EC7-4E02-9C9A-13FF808D42D8}" presName="space" presStyleCnt="0"/>
      <dgm:spPr/>
    </dgm:pt>
    <dgm:pt modelId="{6647356F-21DA-4605-B303-25FCF1B6CFF6}" type="pres">
      <dgm:prSet presAssocID="{6BD41C02-3FE0-4FA6-8CA3-759B7B630C4A}" presName="compositeB" presStyleCnt="0"/>
      <dgm:spPr/>
    </dgm:pt>
    <dgm:pt modelId="{13BF5F3F-9736-4251-8482-02606F1FE604}" type="pres">
      <dgm:prSet presAssocID="{6BD41C02-3FE0-4FA6-8CA3-759B7B630C4A}" presName="textB" presStyleLbl="revTx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77971E5-8D64-4926-9D0A-07350FB84BF0}" type="pres">
      <dgm:prSet presAssocID="{6BD41C02-3FE0-4FA6-8CA3-759B7B630C4A}" presName="circleB" presStyleLbl="node1" presStyleIdx="1" presStyleCnt="6"/>
      <dgm:spPr/>
    </dgm:pt>
    <dgm:pt modelId="{2725BAA0-595A-4B8D-ADD3-10EE35386885}" type="pres">
      <dgm:prSet presAssocID="{6BD41C02-3FE0-4FA6-8CA3-759B7B630C4A}" presName="spaceB" presStyleCnt="0"/>
      <dgm:spPr/>
    </dgm:pt>
    <dgm:pt modelId="{65F5CA42-8B3C-4719-9114-B5FAF314720C}" type="pres">
      <dgm:prSet presAssocID="{F5182D47-940D-4178-A3DC-5C450018326F}" presName="space" presStyleCnt="0"/>
      <dgm:spPr/>
    </dgm:pt>
    <dgm:pt modelId="{79CC8576-CA90-454A-B106-B6EC6D7E0E42}" type="pres">
      <dgm:prSet presAssocID="{E2953C0E-E942-49BD-8706-1E4F6F371E88}" presName="compositeA" presStyleCnt="0"/>
      <dgm:spPr/>
    </dgm:pt>
    <dgm:pt modelId="{4319CD74-3F1C-4247-B465-9A5463E9C880}" type="pres">
      <dgm:prSet presAssocID="{E2953C0E-E942-49BD-8706-1E4F6F371E88}" presName="textA" presStyleLbl="revTx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58D9856-92F5-4C48-A79D-6F7CDDB1A82E}" type="pres">
      <dgm:prSet presAssocID="{E2953C0E-E942-49BD-8706-1E4F6F371E88}" presName="circleA" presStyleLbl="node1" presStyleIdx="2" presStyleCnt="6"/>
      <dgm:spPr/>
    </dgm:pt>
    <dgm:pt modelId="{0C7ABC32-97F8-44F3-82DE-5285E8F55D5B}" type="pres">
      <dgm:prSet presAssocID="{E2953C0E-E942-49BD-8706-1E4F6F371E88}" presName="spaceA" presStyleCnt="0"/>
      <dgm:spPr/>
    </dgm:pt>
    <dgm:pt modelId="{C05BC054-EDAF-4D39-88EA-8B7CB0821A19}" type="pres">
      <dgm:prSet presAssocID="{98337766-12BF-4051-A961-688E3F930BAE}" presName="space" presStyleCnt="0"/>
      <dgm:spPr/>
    </dgm:pt>
    <dgm:pt modelId="{A9169904-6D3F-455D-A1EA-78BDB54513FA}" type="pres">
      <dgm:prSet presAssocID="{7B042F90-FE85-4831-A813-FBA88DECDF34}" presName="compositeB" presStyleCnt="0"/>
      <dgm:spPr/>
    </dgm:pt>
    <dgm:pt modelId="{C2961343-DB85-4F63-B8D5-DC2147CEC8D0}" type="pres">
      <dgm:prSet presAssocID="{7B042F90-FE85-4831-A813-FBA88DECDF34}" presName="textB" presStyleLbl="revTx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13DACDC-25DA-4A67-A5AC-BCE42359E464}" type="pres">
      <dgm:prSet presAssocID="{7B042F90-FE85-4831-A813-FBA88DECDF34}" presName="circleB" presStyleLbl="node1" presStyleIdx="3" presStyleCnt="6"/>
      <dgm:spPr/>
    </dgm:pt>
    <dgm:pt modelId="{721AA41C-65BA-40A4-B505-569729CC2873}" type="pres">
      <dgm:prSet presAssocID="{7B042F90-FE85-4831-A813-FBA88DECDF34}" presName="spaceB" presStyleCnt="0"/>
      <dgm:spPr/>
    </dgm:pt>
    <dgm:pt modelId="{816742AC-B68D-40E0-AD66-1A7C22FCCEC1}" type="pres">
      <dgm:prSet presAssocID="{4DE1A099-94A6-4222-8C3A-61165E9F0D64}" presName="space" presStyleCnt="0"/>
      <dgm:spPr/>
    </dgm:pt>
    <dgm:pt modelId="{55800C6E-3909-4DBD-9293-EA21C45EE3A9}" type="pres">
      <dgm:prSet presAssocID="{4CAB9FC6-072E-4E18-ADD5-F817CA52BB38}" presName="compositeA" presStyleCnt="0"/>
      <dgm:spPr/>
    </dgm:pt>
    <dgm:pt modelId="{FBF03E3C-12FB-41DE-BC40-02629A4DC587}" type="pres">
      <dgm:prSet presAssocID="{4CAB9FC6-072E-4E18-ADD5-F817CA52BB38}" presName="textA" presStyleLbl="revTx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100418D-0726-404F-8EC8-729856268683}" type="pres">
      <dgm:prSet presAssocID="{4CAB9FC6-072E-4E18-ADD5-F817CA52BB38}" presName="circleA" presStyleLbl="node1" presStyleIdx="4" presStyleCnt="6"/>
      <dgm:spPr/>
    </dgm:pt>
    <dgm:pt modelId="{95507A75-5C87-418B-8716-3C02BCD8B994}" type="pres">
      <dgm:prSet presAssocID="{4CAB9FC6-072E-4E18-ADD5-F817CA52BB38}" presName="spaceA" presStyleCnt="0"/>
      <dgm:spPr/>
    </dgm:pt>
    <dgm:pt modelId="{23AC4DA1-99BE-481B-86CE-8AF4AF795D4D}" type="pres">
      <dgm:prSet presAssocID="{457A6D5B-A2B4-4284-9754-EA23347F8D1E}" presName="space" presStyleCnt="0"/>
      <dgm:spPr/>
    </dgm:pt>
    <dgm:pt modelId="{E33A0532-AEE0-40A0-BB5A-D7C56BBFE15D}" type="pres">
      <dgm:prSet presAssocID="{A1F09071-4178-43B2-98F3-958F0BEA3499}" presName="compositeB" presStyleCnt="0"/>
      <dgm:spPr/>
    </dgm:pt>
    <dgm:pt modelId="{EF20025B-467F-48CA-A775-F498F3823023}" type="pres">
      <dgm:prSet presAssocID="{A1F09071-4178-43B2-98F3-958F0BEA3499}" presName="textB" presStyleLbl="revTx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184928C-D709-4A7C-A0B7-0FFD30F6AFED}" type="pres">
      <dgm:prSet presAssocID="{A1F09071-4178-43B2-98F3-958F0BEA3499}" presName="circleB" presStyleLbl="node1" presStyleIdx="5" presStyleCnt="6"/>
      <dgm:spPr/>
    </dgm:pt>
    <dgm:pt modelId="{CD7D3787-FD04-48E9-AF3E-9BF2C2D2A0FC}" type="pres">
      <dgm:prSet presAssocID="{A1F09071-4178-43B2-98F3-958F0BEA3499}" presName="spaceB" presStyleCnt="0"/>
      <dgm:spPr/>
    </dgm:pt>
  </dgm:ptLst>
  <dgm:cxnLst>
    <dgm:cxn modelId="{4D6A943A-EAFF-4E5C-887D-41B3FAD3FCD8}" type="presOf" srcId="{9D1F4B78-869A-4C18-8054-0DD5625CD795}" destId="{05003D92-4975-4DBC-9AFE-8AC20DD02043}" srcOrd="0" destOrd="0" presId="urn:microsoft.com/office/officeart/2005/8/layout/hProcess11"/>
    <dgm:cxn modelId="{023F7DE6-DC32-462D-9827-BC55581E39A2}" type="presOf" srcId="{7B042F90-FE85-4831-A813-FBA88DECDF34}" destId="{C2961343-DB85-4F63-B8D5-DC2147CEC8D0}" srcOrd="0" destOrd="0" presId="urn:microsoft.com/office/officeart/2005/8/layout/hProcess11"/>
    <dgm:cxn modelId="{6469F76B-FB83-4A62-B70B-E20DA54BD203}" srcId="{FDD23A72-4AE3-4526-AD9C-92824F936122}" destId="{6BD41C02-3FE0-4FA6-8CA3-759B7B630C4A}" srcOrd="1" destOrd="0" parTransId="{F96487D2-3F72-4B23-B410-266AE8A5C0FC}" sibTransId="{F5182D47-940D-4178-A3DC-5C450018326F}"/>
    <dgm:cxn modelId="{DFE57173-28A3-486E-BBD9-CEDB901E4A43}" type="presOf" srcId="{6BD41C02-3FE0-4FA6-8CA3-759B7B630C4A}" destId="{13BF5F3F-9736-4251-8482-02606F1FE604}" srcOrd="0" destOrd="0" presId="urn:microsoft.com/office/officeart/2005/8/layout/hProcess11"/>
    <dgm:cxn modelId="{B28B2B15-95AE-4459-8287-BB562C827B38}" type="presOf" srcId="{E2953C0E-E942-49BD-8706-1E4F6F371E88}" destId="{4319CD74-3F1C-4247-B465-9A5463E9C880}" srcOrd="0" destOrd="0" presId="urn:microsoft.com/office/officeart/2005/8/layout/hProcess11"/>
    <dgm:cxn modelId="{0B8C0977-B7F5-49BD-8198-62F8ECF210A9}" type="presOf" srcId="{FDD23A72-4AE3-4526-AD9C-92824F936122}" destId="{11DD576E-5D52-42CA-A39F-4CC76E0F4D2D}" srcOrd="0" destOrd="0" presId="urn:microsoft.com/office/officeart/2005/8/layout/hProcess11"/>
    <dgm:cxn modelId="{BF0EBDC2-A5E6-4765-878C-838DF14A6ACA}" srcId="{FDD23A72-4AE3-4526-AD9C-92824F936122}" destId="{A1F09071-4178-43B2-98F3-958F0BEA3499}" srcOrd="5" destOrd="0" parTransId="{5C5082ED-1ACB-47DF-A34A-122D6D05524D}" sibTransId="{A3DB2B22-4039-479B-8688-68026A1CF2F8}"/>
    <dgm:cxn modelId="{5D1D0005-FB4D-4433-A4FB-553267A3C2DA}" srcId="{FDD23A72-4AE3-4526-AD9C-92824F936122}" destId="{4CAB9FC6-072E-4E18-ADD5-F817CA52BB38}" srcOrd="4" destOrd="0" parTransId="{FC1FA5DF-65B5-4962-9B23-F2DEFEFB9C47}" sibTransId="{457A6D5B-A2B4-4284-9754-EA23347F8D1E}"/>
    <dgm:cxn modelId="{3D287ED9-229C-498A-81F2-1613F426F522}" srcId="{FDD23A72-4AE3-4526-AD9C-92824F936122}" destId="{9D1F4B78-869A-4C18-8054-0DD5625CD795}" srcOrd="0" destOrd="0" parTransId="{DBAD5209-C5C9-42E6-85E3-70AD43B6B1EA}" sibTransId="{76473BF4-2EC7-4E02-9C9A-13FF808D42D8}"/>
    <dgm:cxn modelId="{B3AC4EED-18E0-42EB-892A-26BE8E2DEA76}" srcId="{FDD23A72-4AE3-4526-AD9C-92824F936122}" destId="{E2953C0E-E942-49BD-8706-1E4F6F371E88}" srcOrd="2" destOrd="0" parTransId="{8D2AA4D4-7869-484C-BE9F-2642573D5ED8}" sibTransId="{98337766-12BF-4051-A961-688E3F930BAE}"/>
    <dgm:cxn modelId="{39946BBE-BA8C-4DA1-B956-B2C79DD14211}" type="presOf" srcId="{A1F09071-4178-43B2-98F3-958F0BEA3499}" destId="{EF20025B-467F-48CA-A775-F498F3823023}" srcOrd="0" destOrd="0" presId="urn:microsoft.com/office/officeart/2005/8/layout/hProcess11"/>
    <dgm:cxn modelId="{0E0ADD9E-B653-4275-9D1E-392CB3EDEC09}" type="presOf" srcId="{4CAB9FC6-072E-4E18-ADD5-F817CA52BB38}" destId="{FBF03E3C-12FB-41DE-BC40-02629A4DC587}" srcOrd="0" destOrd="0" presId="urn:microsoft.com/office/officeart/2005/8/layout/hProcess11"/>
    <dgm:cxn modelId="{D3AEF83C-9842-44CA-A41D-505DA881E138}" srcId="{FDD23A72-4AE3-4526-AD9C-92824F936122}" destId="{7B042F90-FE85-4831-A813-FBA88DECDF34}" srcOrd="3" destOrd="0" parTransId="{ABFDACC7-65F7-4535-B1C8-5EA96BBC9600}" sibTransId="{4DE1A099-94A6-4222-8C3A-61165E9F0D64}"/>
    <dgm:cxn modelId="{B67BADEE-F434-4B82-8FB6-DA86296AFB15}" type="presParOf" srcId="{11DD576E-5D52-42CA-A39F-4CC76E0F4D2D}" destId="{4F314D0A-137C-4BCB-A2E3-40C40323D51F}" srcOrd="0" destOrd="0" presId="urn:microsoft.com/office/officeart/2005/8/layout/hProcess11"/>
    <dgm:cxn modelId="{3A4935EC-48BA-4998-BE78-3C68D885B56F}" type="presParOf" srcId="{11DD576E-5D52-42CA-A39F-4CC76E0F4D2D}" destId="{1DED83F1-DFF3-489F-8C09-823BB5B8AB90}" srcOrd="1" destOrd="0" presId="urn:microsoft.com/office/officeart/2005/8/layout/hProcess11"/>
    <dgm:cxn modelId="{7E209704-1086-4CCB-B0FD-83CB0B4C36E9}" type="presParOf" srcId="{1DED83F1-DFF3-489F-8C09-823BB5B8AB90}" destId="{77899953-BDF3-4080-A208-9897CA2B0105}" srcOrd="0" destOrd="0" presId="urn:microsoft.com/office/officeart/2005/8/layout/hProcess11"/>
    <dgm:cxn modelId="{16185D66-FD28-44D9-8665-6310611B4400}" type="presParOf" srcId="{77899953-BDF3-4080-A208-9897CA2B0105}" destId="{05003D92-4975-4DBC-9AFE-8AC20DD02043}" srcOrd="0" destOrd="0" presId="urn:microsoft.com/office/officeart/2005/8/layout/hProcess11"/>
    <dgm:cxn modelId="{DF0E69C3-AF0D-4970-A6E1-C4198A1BFBEC}" type="presParOf" srcId="{77899953-BDF3-4080-A208-9897CA2B0105}" destId="{B50D6E19-976E-4EB4-A36F-761CCCBB33C3}" srcOrd="1" destOrd="0" presId="urn:microsoft.com/office/officeart/2005/8/layout/hProcess11"/>
    <dgm:cxn modelId="{AD15D50B-0C94-40A8-B5B8-1B62AE744CA9}" type="presParOf" srcId="{77899953-BDF3-4080-A208-9897CA2B0105}" destId="{BC17BCB2-99D4-4A26-8070-9CB09E1B4EBC}" srcOrd="2" destOrd="0" presId="urn:microsoft.com/office/officeart/2005/8/layout/hProcess11"/>
    <dgm:cxn modelId="{A3B85982-5A7A-48DC-BFE3-A486CB286CEA}" type="presParOf" srcId="{1DED83F1-DFF3-489F-8C09-823BB5B8AB90}" destId="{AD1B074A-475B-4C5D-8CA6-F5FBC6001D8E}" srcOrd="1" destOrd="0" presId="urn:microsoft.com/office/officeart/2005/8/layout/hProcess11"/>
    <dgm:cxn modelId="{D8DA15B7-8589-428D-94BE-0A42C9EC655C}" type="presParOf" srcId="{1DED83F1-DFF3-489F-8C09-823BB5B8AB90}" destId="{6647356F-21DA-4605-B303-25FCF1B6CFF6}" srcOrd="2" destOrd="0" presId="urn:microsoft.com/office/officeart/2005/8/layout/hProcess11"/>
    <dgm:cxn modelId="{3638C6DD-A58B-4C78-8EE6-D7DA457F4AAD}" type="presParOf" srcId="{6647356F-21DA-4605-B303-25FCF1B6CFF6}" destId="{13BF5F3F-9736-4251-8482-02606F1FE604}" srcOrd="0" destOrd="0" presId="urn:microsoft.com/office/officeart/2005/8/layout/hProcess11"/>
    <dgm:cxn modelId="{E061EDE6-4820-41F0-9C16-8B56024E9252}" type="presParOf" srcId="{6647356F-21DA-4605-B303-25FCF1B6CFF6}" destId="{477971E5-8D64-4926-9D0A-07350FB84BF0}" srcOrd="1" destOrd="0" presId="urn:microsoft.com/office/officeart/2005/8/layout/hProcess11"/>
    <dgm:cxn modelId="{C71CC657-D204-48CB-9E1E-7D68B3170D40}" type="presParOf" srcId="{6647356F-21DA-4605-B303-25FCF1B6CFF6}" destId="{2725BAA0-595A-4B8D-ADD3-10EE35386885}" srcOrd="2" destOrd="0" presId="urn:microsoft.com/office/officeart/2005/8/layout/hProcess11"/>
    <dgm:cxn modelId="{ACF442C8-A956-4073-BA1A-64477AD48DDA}" type="presParOf" srcId="{1DED83F1-DFF3-489F-8C09-823BB5B8AB90}" destId="{65F5CA42-8B3C-4719-9114-B5FAF314720C}" srcOrd="3" destOrd="0" presId="urn:microsoft.com/office/officeart/2005/8/layout/hProcess11"/>
    <dgm:cxn modelId="{8F57B3A4-0533-4F06-B8BE-63888445E039}" type="presParOf" srcId="{1DED83F1-DFF3-489F-8C09-823BB5B8AB90}" destId="{79CC8576-CA90-454A-B106-B6EC6D7E0E42}" srcOrd="4" destOrd="0" presId="urn:microsoft.com/office/officeart/2005/8/layout/hProcess11"/>
    <dgm:cxn modelId="{F7713E05-49C1-4145-ADDD-53742DB77384}" type="presParOf" srcId="{79CC8576-CA90-454A-B106-B6EC6D7E0E42}" destId="{4319CD74-3F1C-4247-B465-9A5463E9C880}" srcOrd="0" destOrd="0" presId="urn:microsoft.com/office/officeart/2005/8/layout/hProcess11"/>
    <dgm:cxn modelId="{22CB3158-1135-482F-9606-CE3DB760F512}" type="presParOf" srcId="{79CC8576-CA90-454A-B106-B6EC6D7E0E42}" destId="{A58D9856-92F5-4C48-A79D-6F7CDDB1A82E}" srcOrd="1" destOrd="0" presId="urn:microsoft.com/office/officeart/2005/8/layout/hProcess11"/>
    <dgm:cxn modelId="{50FE4763-A8B3-451E-8150-E561577D9950}" type="presParOf" srcId="{79CC8576-CA90-454A-B106-B6EC6D7E0E42}" destId="{0C7ABC32-97F8-44F3-82DE-5285E8F55D5B}" srcOrd="2" destOrd="0" presId="urn:microsoft.com/office/officeart/2005/8/layout/hProcess11"/>
    <dgm:cxn modelId="{2C8205C6-42C7-4B89-9D8E-228B97B8FC82}" type="presParOf" srcId="{1DED83F1-DFF3-489F-8C09-823BB5B8AB90}" destId="{C05BC054-EDAF-4D39-88EA-8B7CB0821A19}" srcOrd="5" destOrd="0" presId="urn:microsoft.com/office/officeart/2005/8/layout/hProcess11"/>
    <dgm:cxn modelId="{BB909736-9C2D-4715-A916-306FFF4637B9}" type="presParOf" srcId="{1DED83F1-DFF3-489F-8C09-823BB5B8AB90}" destId="{A9169904-6D3F-455D-A1EA-78BDB54513FA}" srcOrd="6" destOrd="0" presId="urn:microsoft.com/office/officeart/2005/8/layout/hProcess11"/>
    <dgm:cxn modelId="{5A148EBF-CE77-4D14-BE14-07D572A66BFB}" type="presParOf" srcId="{A9169904-6D3F-455D-A1EA-78BDB54513FA}" destId="{C2961343-DB85-4F63-B8D5-DC2147CEC8D0}" srcOrd="0" destOrd="0" presId="urn:microsoft.com/office/officeart/2005/8/layout/hProcess11"/>
    <dgm:cxn modelId="{E523B25B-A42F-4064-B547-D37C6A0FF3F4}" type="presParOf" srcId="{A9169904-6D3F-455D-A1EA-78BDB54513FA}" destId="{413DACDC-25DA-4A67-A5AC-BCE42359E464}" srcOrd="1" destOrd="0" presId="urn:microsoft.com/office/officeart/2005/8/layout/hProcess11"/>
    <dgm:cxn modelId="{0C3408EA-C258-43F7-9011-F4408F39A936}" type="presParOf" srcId="{A9169904-6D3F-455D-A1EA-78BDB54513FA}" destId="{721AA41C-65BA-40A4-B505-569729CC2873}" srcOrd="2" destOrd="0" presId="urn:microsoft.com/office/officeart/2005/8/layout/hProcess11"/>
    <dgm:cxn modelId="{C243FA89-CD9E-423F-B996-085CC23B732B}" type="presParOf" srcId="{1DED83F1-DFF3-489F-8C09-823BB5B8AB90}" destId="{816742AC-B68D-40E0-AD66-1A7C22FCCEC1}" srcOrd="7" destOrd="0" presId="urn:microsoft.com/office/officeart/2005/8/layout/hProcess11"/>
    <dgm:cxn modelId="{9EAF8C85-D0BC-4D4B-B725-7112B58C0937}" type="presParOf" srcId="{1DED83F1-DFF3-489F-8C09-823BB5B8AB90}" destId="{55800C6E-3909-4DBD-9293-EA21C45EE3A9}" srcOrd="8" destOrd="0" presId="urn:microsoft.com/office/officeart/2005/8/layout/hProcess11"/>
    <dgm:cxn modelId="{A8511AE6-1BE4-49F7-9CD3-9A0A147B8E75}" type="presParOf" srcId="{55800C6E-3909-4DBD-9293-EA21C45EE3A9}" destId="{FBF03E3C-12FB-41DE-BC40-02629A4DC587}" srcOrd="0" destOrd="0" presId="urn:microsoft.com/office/officeart/2005/8/layout/hProcess11"/>
    <dgm:cxn modelId="{56E70843-C4D0-43E2-A62C-0957134AA65D}" type="presParOf" srcId="{55800C6E-3909-4DBD-9293-EA21C45EE3A9}" destId="{2100418D-0726-404F-8EC8-729856268683}" srcOrd="1" destOrd="0" presId="urn:microsoft.com/office/officeart/2005/8/layout/hProcess11"/>
    <dgm:cxn modelId="{083D4BD1-EA21-4E28-8BB3-1B1606C7D582}" type="presParOf" srcId="{55800C6E-3909-4DBD-9293-EA21C45EE3A9}" destId="{95507A75-5C87-418B-8716-3C02BCD8B994}" srcOrd="2" destOrd="0" presId="urn:microsoft.com/office/officeart/2005/8/layout/hProcess11"/>
    <dgm:cxn modelId="{6282D292-4A5A-4DD9-91D7-1ED9E86BED38}" type="presParOf" srcId="{1DED83F1-DFF3-489F-8C09-823BB5B8AB90}" destId="{23AC4DA1-99BE-481B-86CE-8AF4AF795D4D}" srcOrd="9" destOrd="0" presId="urn:microsoft.com/office/officeart/2005/8/layout/hProcess11"/>
    <dgm:cxn modelId="{41C50C88-1A32-457B-948B-C82005388F7D}" type="presParOf" srcId="{1DED83F1-DFF3-489F-8C09-823BB5B8AB90}" destId="{E33A0532-AEE0-40A0-BB5A-D7C56BBFE15D}" srcOrd="10" destOrd="0" presId="urn:microsoft.com/office/officeart/2005/8/layout/hProcess11"/>
    <dgm:cxn modelId="{0A4AF9BE-53A0-4E1F-AE93-993CA5C6F81E}" type="presParOf" srcId="{E33A0532-AEE0-40A0-BB5A-D7C56BBFE15D}" destId="{EF20025B-467F-48CA-A775-F498F3823023}" srcOrd="0" destOrd="0" presId="urn:microsoft.com/office/officeart/2005/8/layout/hProcess11"/>
    <dgm:cxn modelId="{8A91F1C9-2FB1-447A-B134-F68930C59E1E}" type="presParOf" srcId="{E33A0532-AEE0-40A0-BB5A-D7C56BBFE15D}" destId="{3184928C-D709-4A7C-A0B7-0FFD30F6AFED}" srcOrd="1" destOrd="0" presId="urn:microsoft.com/office/officeart/2005/8/layout/hProcess11"/>
    <dgm:cxn modelId="{0FFBF41B-7301-4D50-9E78-2B4C6B236696}" type="presParOf" srcId="{E33A0532-AEE0-40A0-BB5A-D7C56BBFE15D}" destId="{CD7D3787-FD04-48E9-AF3E-9BF2C2D2A0FC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F314D0A-137C-4BCB-A2E3-40C40323D51F}">
      <dsp:nvSpPr>
        <dsp:cNvPr id="0" name=""/>
        <dsp:cNvSpPr/>
      </dsp:nvSpPr>
      <dsp:spPr>
        <a:xfrm>
          <a:off x="0" y="1305401"/>
          <a:ext cx="10774290" cy="1740535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5003D92-4975-4DBC-9AFE-8AC20DD02043}">
      <dsp:nvSpPr>
        <dsp:cNvPr id="0" name=""/>
        <dsp:cNvSpPr/>
      </dsp:nvSpPr>
      <dsp:spPr>
        <a:xfrm>
          <a:off x="2663" y="0"/>
          <a:ext cx="1550645" cy="174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b" anchorCtr="0">
          <a:noAutofit/>
        </a:bodyPr>
        <a:lstStyle/>
        <a:p>
          <a:pPr lvl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smtClean="0"/>
            <a:t>Performed exploratory Data Analysis and determined Training Labels</a:t>
          </a:r>
          <a:endParaRPr lang="ru-RU" sz="1500" kern="1200"/>
        </a:p>
      </dsp:txBody>
      <dsp:txXfrm>
        <a:off x="2663" y="0"/>
        <a:ext cx="1550645" cy="1740535"/>
      </dsp:txXfrm>
    </dsp:sp>
    <dsp:sp modelId="{B50D6E19-976E-4EB4-A36F-761CCCBB33C3}">
      <dsp:nvSpPr>
        <dsp:cNvPr id="0" name=""/>
        <dsp:cNvSpPr/>
      </dsp:nvSpPr>
      <dsp:spPr>
        <a:xfrm>
          <a:off x="560419" y="1958102"/>
          <a:ext cx="435133" cy="43513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BF5F3F-9736-4251-8482-02606F1FE604}">
      <dsp:nvSpPr>
        <dsp:cNvPr id="0" name=""/>
        <dsp:cNvSpPr/>
      </dsp:nvSpPr>
      <dsp:spPr>
        <a:xfrm>
          <a:off x="1630841" y="2610802"/>
          <a:ext cx="1550645" cy="174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lvl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smtClean="0"/>
            <a:t>Created a column for the class</a:t>
          </a:r>
          <a:endParaRPr lang="ru-RU" sz="1500" kern="1200"/>
        </a:p>
      </dsp:txBody>
      <dsp:txXfrm>
        <a:off x="1630841" y="2610802"/>
        <a:ext cx="1550645" cy="1740535"/>
      </dsp:txXfrm>
    </dsp:sp>
    <dsp:sp modelId="{477971E5-8D64-4926-9D0A-07350FB84BF0}">
      <dsp:nvSpPr>
        <dsp:cNvPr id="0" name=""/>
        <dsp:cNvSpPr/>
      </dsp:nvSpPr>
      <dsp:spPr>
        <a:xfrm>
          <a:off x="2188596" y="1958102"/>
          <a:ext cx="435133" cy="43513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19CD74-3F1C-4247-B465-9A5463E9C880}">
      <dsp:nvSpPr>
        <dsp:cNvPr id="0" name=""/>
        <dsp:cNvSpPr/>
      </dsp:nvSpPr>
      <dsp:spPr>
        <a:xfrm>
          <a:off x="3259018" y="0"/>
          <a:ext cx="1550645" cy="174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b" anchorCtr="0">
          <a:noAutofit/>
        </a:bodyPr>
        <a:lstStyle/>
        <a:p>
          <a:pPr lvl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smtClean="0"/>
            <a:t>Standardized the data</a:t>
          </a:r>
          <a:endParaRPr lang="ru-RU" sz="1500" kern="1200"/>
        </a:p>
      </dsp:txBody>
      <dsp:txXfrm>
        <a:off x="3259018" y="0"/>
        <a:ext cx="1550645" cy="1740535"/>
      </dsp:txXfrm>
    </dsp:sp>
    <dsp:sp modelId="{A58D9856-92F5-4C48-A79D-6F7CDDB1A82E}">
      <dsp:nvSpPr>
        <dsp:cNvPr id="0" name=""/>
        <dsp:cNvSpPr/>
      </dsp:nvSpPr>
      <dsp:spPr>
        <a:xfrm>
          <a:off x="3816774" y="1958102"/>
          <a:ext cx="435133" cy="43513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961343-DB85-4F63-B8D5-DC2147CEC8D0}">
      <dsp:nvSpPr>
        <dsp:cNvPr id="0" name=""/>
        <dsp:cNvSpPr/>
      </dsp:nvSpPr>
      <dsp:spPr>
        <a:xfrm>
          <a:off x="4887196" y="2610802"/>
          <a:ext cx="1550645" cy="174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lvl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smtClean="0"/>
            <a:t>Splited into training data and test data</a:t>
          </a:r>
          <a:endParaRPr lang="ru-RU" sz="1500" kern="1200"/>
        </a:p>
      </dsp:txBody>
      <dsp:txXfrm>
        <a:off x="4887196" y="2610802"/>
        <a:ext cx="1550645" cy="1740535"/>
      </dsp:txXfrm>
    </dsp:sp>
    <dsp:sp modelId="{413DACDC-25DA-4A67-A5AC-BCE42359E464}">
      <dsp:nvSpPr>
        <dsp:cNvPr id="0" name=""/>
        <dsp:cNvSpPr/>
      </dsp:nvSpPr>
      <dsp:spPr>
        <a:xfrm>
          <a:off x="5444952" y="1958102"/>
          <a:ext cx="435133" cy="43513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F03E3C-12FB-41DE-BC40-02629A4DC587}">
      <dsp:nvSpPr>
        <dsp:cNvPr id="0" name=""/>
        <dsp:cNvSpPr/>
      </dsp:nvSpPr>
      <dsp:spPr>
        <a:xfrm>
          <a:off x="6515374" y="0"/>
          <a:ext cx="1550645" cy="174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b" anchorCtr="0">
          <a:noAutofit/>
        </a:bodyPr>
        <a:lstStyle/>
        <a:p>
          <a:pPr lvl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smtClean="0"/>
            <a:t>Finded best Hyperparameter for SVM, Classification Trees and Logistic Regression</a:t>
          </a:r>
          <a:endParaRPr lang="ru-RU" sz="1500" kern="1200"/>
        </a:p>
      </dsp:txBody>
      <dsp:txXfrm>
        <a:off x="6515374" y="0"/>
        <a:ext cx="1550645" cy="1740535"/>
      </dsp:txXfrm>
    </dsp:sp>
    <dsp:sp modelId="{2100418D-0726-404F-8EC8-729856268683}">
      <dsp:nvSpPr>
        <dsp:cNvPr id="0" name=""/>
        <dsp:cNvSpPr/>
      </dsp:nvSpPr>
      <dsp:spPr>
        <a:xfrm>
          <a:off x="7073130" y="1958102"/>
          <a:ext cx="435133" cy="43513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F20025B-467F-48CA-A775-F498F3823023}">
      <dsp:nvSpPr>
        <dsp:cNvPr id="0" name=""/>
        <dsp:cNvSpPr/>
      </dsp:nvSpPr>
      <dsp:spPr>
        <a:xfrm>
          <a:off x="8143552" y="2610802"/>
          <a:ext cx="1550645" cy="174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lvl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smtClean="0"/>
            <a:t>Selected the method performs best using test data</a:t>
          </a:r>
          <a:endParaRPr lang="ru-RU" sz="1500" kern="1200"/>
        </a:p>
      </dsp:txBody>
      <dsp:txXfrm>
        <a:off x="8143552" y="2610802"/>
        <a:ext cx="1550645" cy="1740535"/>
      </dsp:txXfrm>
    </dsp:sp>
    <dsp:sp modelId="{3184928C-D709-4A7C-A0B7-0FFD30F6AFED}">
      <dsp:nvSpPr>
        <dsp:cNvPr id="0" name=""/>
        <dsp:cNvSpPr/>
      </dsp:nvSpPr>
      <dsp:spPr>
        <a:xfrm>
          <a:off x="8701308" y="1958102"/>
          <a:ext cx="435133" cy="43513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10/28/2021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10/28/2021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10/28/2021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10/28/2021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10/28/2021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10/28/2021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10/28/2021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10/28/2021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lm4z/ibm-ds-capstone/blob/8cdab60ff7a87ed2bcf4b462053d98607dbf94fe/Week%202/EDA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lm4z/ibm-ds-capstone/blob/8cdab60ff7a87ed2bcf4b462053d98607dbf94fe/Week%202/EDA%20with%20Data%20Visualization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lm4z/ibm-ds-capstone/blob/8cdab60ff7a87ed2bcf4b462053d98607dbf94fe/Week%202/EDA%20with%20SQL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lm4z/ibm-ds-capstone/blob/8cdab60ff7a87ed2bcf4b462053d98607dbf94fe/Week%203/Interactive%20Visual%20Analytics%20with%20Folium%20lab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lm4z/ibm-ds-capstone/blob/8cdab60ff7a87ed2bcf4b462053d98607dbf94fe/Week%203/spacex_dash_app.py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alm4z/ibm-ds-capstone/blob/8cdab60ff7a87ed2bcf4b462053d98607dbf94fe/Week%204/Machine%20Learning%20Prediction.ipynb" TargetMode="Externa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lm4z/ibm-ds-capstone/blob/8cdab60ff7a87ed2bcf4b462053d98607dbf94fe/Week%201/Data%20Collection%20API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lm4z/ibm-ds-capstone/blob/8cdab60ff7a87ed2bcf4b462053d98607dbf94fe/Week%201/Data%20Collection%20with%20Web%20Scraping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 err="1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Almaz</a:t>
            </a:r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 </a:t>
            </a:r>
            <a:r>
              <a:rPr lang="en-US" dirty="0" err="1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Sadenov</a:t>
            </a:r>
            <a:endParaRPr lang="en-US" dirty="0">
              <a:solidFill>
                <a:schemeClr val="bg2"/>
              </a:solidFill>
              <a:latin typeface="Abadi"/>
              <a:ea typeface="SF Pro" pitchFamily="2" charset="0"/>
              <a:cs typeface="SF Pro" pitchFamily="2" charset="0"/>
            </a:endParaRP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26 Oct 2021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D2DBB70-D5B9-794A-9B32-207AE3BFB90D}"/>
              </a:ext>
            </a:extLst>
          </p:cNvPr>
          <p:cNvSpPr txBox="1"/>
          <p:nvPr/>
        </p:nvSpPr>
        <p:spPr>
          <a:xfrm>
            <a:off x="3111335" y="3123210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Z"/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2" y="1825625"/>
            <a:ext cx="5859388" cy="4351338"/>
          </a:xfrm>
          <a:prstGeom prst="rect">
            <a:avLst/>
          </a:prstGeom>
        </p:spPr>
        <p:txBody>
          <a:bodyPr/>
          <a:lstStyle/>
          <a:p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was processed using pandas </a:t>
            </a:r>
            <a:r>
              <a:rPr lang="en-US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dataframe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features</a:t>
            </a:r>
          </a:p>
          <a:p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wrangling process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contains 5 steps for data understanding</a:t>
            </a:r>
          </a:p>
          <a:p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r>
              <a:rPr lang="en-US" sz="14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</a:t>
            </a: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URL of </a:t>
            </a:r>
            <a:r>
              <a:rPr lang="en-US" sz="14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completed </a:t>
            </a: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wrangling related </a:t>
            </a:r>
            <a:r>
              <a:rPr lang="en-US" sz="14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notebook</a:t>
            </a:r>
          </a:p>
          <a:p>
            <a:r>
              <a:rPr lang="en-US" sz="14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</a:t>
            </a: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://</a:t>
            </a:r>
            <a:r>
              <a:rPr lang="en-US" sz="14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github.com/alm4z/ibm-ds-capstone/blob/8cdab60ff7a87ed2bcf4b462053d98607dbf94fe/Week%202/EDA.ipynb</a:t>
            </a:r>
            <a:endParaRPr lang="en-US" sz="14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sz="14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5229" y="1414069"/>
            <a:ext cx="3563108" cy="517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433863" cy="3764684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r>
              <a:rPr lang="en-US" b="1" dirty="0" smtClean="0">
                <a:latin typeface="Abadi" panose="020B0604020104020204"/>
              </a:rPr>
              <a:t>Scatter Point Charts:</a:t>
            </a:r>
          </a:p>
          <a:p>
            <a:pPr lvl="1"/>
            <a:r>
              <a:rPr lang="en-US" dirty="0" smtClean="0">
                <a:latin typeface="Abadi" panose="020B0604020104020204"/>
              </a:rPr>
              <a:t>The </a:t>
            </a:r>
            <a:r>
              <a:rPr lang="en-US" dirty="0">
                <a:latin typeface="Abadi" panose="020B0604020104020204"/>
              </a:rPr>
              <a:t>relationship </a:t>
            </a:r>
            <a:r>
              <a:rPr lang="en-US" dirty="0" smtClean="0">
                <a:latin typeface="Abadi" panose="020B0604020104020204"/>
              </a:rPr>
              <a:t>between </a:t>
            </a:r>
            <a:r>
              <a:rPr lang="en-US" dirty="0">
                <a:latin typeface="Abadi" panose="020B0604020104020204"/>
              </a:rPr>
              <a:t>Flight Number and Launch </a:t>
            </a:r>
            <a:r>
              <a:rPr lang="en-US" dirty="0" smtClean="0">
                <a:latin typeface="Abadi" panose="020B0604020104020204"/>
              </a:rPr>
              <a:t>Site</a:t>
            </a:r>
          </a:p>
          <a:p>
            <a:pPr lvl="1"/>
            <a:r>
              <a:rPr lang="en-US" dirty="0" smtClean="0">
                <a:latin typeface="Abadi" panose="020B0604020104020204"/>
              </a:rPr>
              <a:t>The </a:t>
            </a:r>
            <a:r>
              <a:rPr lang="en-US" dirty="0">
                <a:latin typeface="Abadi" panose="020B0604020104020204"/>
              </a:rPr>
              <a:t>relationship between Payload and Launch </a:t>
            </a:r>
            <a:r>
              <a:rPr lang="en-US" dirty="0" smtClean="0">
                <a:latin typeface="Abadi" panose="020B0604020104020204"/>
              </a:rPr>
              <a:t>Site</a:t>
            </a:r>
          </a:p>
          <a:p>
            <a:pPr lvl="1"/>
            <a:r>
              <a:rPr lang="en-US" dirty="0" smtClean="0">
                <a:latin typeface="Abadi" panose="020B0604020104020204"/>
              </a:rPr>
              <a:t>The </a:t>
            </a:r>
            <a:r>
              <a:rPr lang="en-US" dirty="0">
                <a:latin typeface="Abadi" panose="020B0604020104020204"/>
              </a:rPr>
              <a:t>relationship between Payload and Orbit type</a:t>
            </a:r>
          </a:p>
          <a:p>
            <a:r>
              <a:rPr lang="en-US" b="1" dirty="0" smtClean="0">
                <a:latin typeface="Abadi" panose="020B0604020104020204"/>
              </a:rPr>
              <a:t>Bar Chart</a:t>
            </a:r>
          </a:p>
          <a:p>
            <a:pPr lvl="1"/>
            <a:r>
              <a:rPr lang="en-US" dirty="0" smtClean="0">
                <a:latin typeface="Abadi" panose="020B0604020104020204"/>
              </a:rPr>
              <a:t>The </a:t>
            </a:r>
            <a:r>
              <a:rPr lang="en-US" dirty="0">
                <a:latin typeface="Abadi" panose="020B0604020104020204"/>
              </a:rPr>
              <a:t>relationship between success rate of each orbit </a:t>
            </a:r>
            <a:r>
              <a:rPr lang="en-US" dirty="0" smtClean="0">
                <a:latin typeface="Abadi" panose="020B0604020104020204"/>
              </a:rPr>
              <a:t>type</a:t>
            </a:r>
          </a:p>
          <a:p>
            <a:r>
              <a:rPr lang="en-US" b="1" dirty="0" smtClean="0">
                <a:latin typeface="Abadi" panose="020B0604020104020204"/>
              </a:rPr>
              <a:t>Line Chart</a:t>
            </a:r>
          </a:p>
          <a:p>
            <a:pPr lvl="1"/>
            <a:r>
              <a:rPr lang="en-US" dirty="0" smtClean="0">
                <a:latin typeface="Abadi" panose="020B0604020104020204"/>
              </a:rPr>
              <a:t>The </a:t>
            </a:r>
            <a:r>
              <a:rPr lang="en-US" dirty="0">
                <a:latin typeface="Abadi" panose="020B0604020104020204"/>
              </a:rPr>
              <a:t>launch success yearly trend¶</a:t>
            </a:r>
          </a:p>
          <a:p>
            <a:endParaRPr lang="en-US" dirty="0" smtClean="0">
              <a:latin typeface="Abadi" panose="020B0604020104020204"/>
            </a:endParaRPr>
          </a:p>
          <a:p>
            <a:endParaRPr lang="en-US" dirty="0">
              <a:latin typeface="Abadi" panose="020B0604020104020204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  <p:sp>
        <p:nvSpPr>
          <p:cNvPr id="2" name="Rectangle 1"/>
          <p:cNvSpPr/>
          <p:nvPr/>
        </p:nvSpPr>
        <p:spPr>
          <a:xfrm>
            <a:off x="845126" y="5795900"/>
            <a:ext cx="1122910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200" dirty="0">
                <a:hlinkClick r:id="rId3"/>
              </a:rPr>
              <a:t>https://</a:t>
            </a:r>
            <a:r>
              <a:rPr lang="ru-RU" sz="1200" dirty="0" smtClean="0">
                <a:hlinkClick r:id="rId3"/>
              </a:rPr>
              <a:t>github.com/alm4z/ibm-ds-capstone/blob/8cdab60ff7a87ed2bcf4b462053d98607dbf94fe/Week%202/EDA%20with%20Data%20Visualization.ipynb</a:t>
            </a:r>
            <a:endParaRPr lang="en-US" sz="1200" dirty="0" smtClean="0"/>
          </a:p>
          <a:p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546802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b="1" dirty="0" smtClean="0"/>
              <a:t>Performed SQL queries:</a:t>
            </a:r>
          </a:p>
          <a:p>
            <a:pPr lvl="1"/>
            <a:r>
              <a:rPr lang="en-US" sz="1800" dirty="0"/>
              <a:t>The names of the unique launch sites in the space mission</a:t>
            </a:r>
          </a:p>
          <a:p>
            <a:pPr lvl="1"/>
            <a:r>
              <a:rPr lang="en-US" sz="1800" dirty="0"/>
              <a:t>5 records where launch sites begin with the string 'CCA'</a:t>
            </a:r>
          </a:p>
          <a:p>
            <a:pPr lvl="1"/>
            <a:r>
              <a:rPr lang="en-US" sz="1800" dirty="0"/>
              <a:t>Average payload mass carried by booster version F9 v1.1</a:t>
            </a:r>
          </a:p>
          <a:p>
            <a:pPr lvl="1"/>
            <a:r>
              <a:rPr lang="en-US" sz="1800" dirty="0"/>
              <a:t>List of the first successful landing outcome in ground pad was </a:t>
            </a:r>
            <a:r>
              <a:rPr lang="en-US" sz="1800" dirty="0" err="1"/>
              <a:t>acheived</a:t>
            </a:r>
            <a:r>
              <a:rPr lang="en-US" sz="1800" dirty="0"/>
              <a:t>.</a:t>
            </a:r>
          </a:p>
          <a:p>
            <a:pPr lvl="1"/>
            <a:r>
              <a:rPr lang="en-US" sz="1800" dirty="0"/>
              <a:t>List </a:t>
            </a:r>
            <a:r>
              <a:rPr lang="en-US" sz="1800" dirty="0" smtClean="0"/>
              <a:t>of the </a:t>
            </a:r>
            <a:r>
              <a:rPr lang="en-US" sz="1800" dirty="0"/>
              <a:t>names of the boosters which have success in drone ship and have payload mass greater than 4000 but less than 6000</a:t>
            </a:r>
          </a:p>
          <a:p>
            <a:pPr lvl="1"/>
            <a:r>
              <a:rPr lang="en-US" sz="1800" dirty="0"/>
              <a:t>List </a:t>
            </a:r>
            <a:r>
              <a:rPr lang="en-US" sz="1800" dirty="0" smtClean="0"/>
              <a:t>of the </a:t>
            </a:r>
            <a:r>
              <a:rPr lang="en-US" sz="1800" dirty="0"/>
              <a:t>total number of successful and failure mission outcomes</a:t>
            </a:r>
          </a:p>
          <a:p>
            <a:pPr lvl="1"/>
            <a:r>
              <a:rPr lang="en-US" sz="1800" dirty="0" smtClean="0"/>
              <a:t>List of </a:t>
            </a:r>
            <a:r>
              <a:rPr lang="en-US" sz="1800" dirty="0"/>
              <a:t>the names of the </a:t>
            </a:r>
            <a:r>
              <a:rPr lang="en-US" sz="1800" dirty="0" err="1"/>
              <a:t>booster_versions</a:t>
            </a:r>
            <a:r>
              <a:rPr lang="en-US" sz="1800" dirty="0"/>
              <a:t> which have carried the maximum payload mass. Use a subquery</a:t>
            </a:r>
          </a:p>
          <a:p>
            <a:pPr lvl="1"/>
            <a:r>
              <a:rPr lang="en-US" sz="1800" dirty="0"/>
              <a:t>List </a:t>
            </a:r>
            <a:r>
              <a:rPr lang="en-US" sz="1800" dirty="0" smtClean="0"/>
              <a:t>of the </a:t>
            </a:r>
            <a:r>
              <a:rPr lang="en-US" sz="1800" dirty="0"/>
              <a:t>failed </a:t>
            </a:r>
            <a:r>
              <a:rPr lang="en-US" sz="1800" dirty="0" err="1"/>
              <a:t>landing_outcomes</a:t>
            </a:r>
            <a:r>
              <a:rPr lang="en-US" sz="1800" dirty="0"/>
              <a:t> in drone ship, their booster versions, and launch site names for in year 2015</a:t>
            </a:r>
          </a:p>
          <a:p>
            <a:pPr lvl="1"/>
            <a:r>
              <a:rPr lang="en-US" sz="1800" dirty="0" smtClean="0"/>
              <a:t>Ranked count </a:t>
            </a:r>
            <a:r>
              <a:rPr lang="en-US" sz="1800" dirty="0"/>
              <a:t>of landing outcomes (such as Failure (drone ship) or Success (ground pad)) between the date 2010-06-04 and 2017-03-20, in descending </a:t>
            </a:r>
            <a:r>
              <a:rPr lang="en-US" sz="1800" dirty="0" smtClean="0"/>
              <a:t>order</a:t>
            </a:r>
          </a:p>
          <a:p>
            <a:pPr lvl="1"/>
            <a:endParaRPr lang="en-US" sz="1800" dirty="0"/>
          </a:p>
          <a:p>
            <a:pPr marL="0" indent="0">
              <a:buNone/>
            </a:pPr>
            <a:r>
              <a:rPr lang="en-US" sz="1200" dirty="0" smtClean="0">
                <a:hlinkClick r:id="rId3"/>
              </a:rPr>
              <a:t>https</a:t>
            </a:r>
            <a:r>
              <a:rPr lang="en-US" sz="1200" dirty="0">
                <a:hlinkClick r:id="rId3"/>
              </a:rPr>
              <a:t>://</a:t>
            </a:r>
            <a:r>
              <a:rPr lang="en-US" sz="1200" dirty="0" smtClean="0">
                <a:hlinkClick r:id="rId3"/>
              </a:rPr>
              <a:t>github.com/alm4z/ibm-ds-capstone/blob/8cdab60ff7a87ed2bcf4b462053d98607dbf94fe/Week%202/EDA%20with%20SQL.ipynb</a:t>
            </a:r>
            <a:endParaRPr lang="en-US" sz="1200" dirty="0" smtClean="0"/>
          </a:p>
          <a:p>
            <a:endParaRPr lang="en-US" sz="1100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3777601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b="1" dirty="0" smtClean="0"/>
              <a:t>Next Folium maps were generated: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dirty="0" smtClean="0"/>
              <a:t>All </a:t>
            </a:r>
            <a:r>
              <a:rPr lang="en-US" dirty="0"/>
              <a:t>launch sites </a:t>
            </a:r>
            <a:r>
              <a:rPr lang="en-US" dirty="0" smtClean="0"/>
              <a:t>were marked on </a:t>
            </a:r>
            <a:r>
              <a:rPr lang="en-US" dirty="0"/>
              <a:t>a map</a:t>
            </a:r>
            <a:r>
              <a:rPr lang="en-US" dirty="0" smtClean="0"/>
              <a:t>¶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dirty="0" smtClean="0"/>
              <a:t>The </a:t>
            </a:r>
            <a:r>
              <a:rPr lang="en-US" dirty="0"/>
              <a:t>success/failed launches </a:t>
            </a:r>
            <a:r>
              <a:rPr lang="en-US" dirty="0" smtClean="0"/>
              <a:t>were marked for </a:t>
            </a:r>
            <a:r>
              <a:rPr lang="en-US" dirty="0"/>
              <a:t>each site on the </a:t>
            </a:r>
            <a:r>
              <a:rPr lang="en-US" dirty="0" smtClean="0"/>
              <a:t>map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dirty="0" smtClean="0"/>
              <a:t>The </a:t>
            </a:r>
            <a:r>
              <a:rPr lang="en-US" dirty="0"/>
              <a:t>distances between a launch site to its proximities¶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b="1" dirty="0"/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dirty="0" smtClean="0"/>
              <a:t>These maps helped to understand distance relationship between launches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b="1" dirty="0"/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838199" y="5657671"/>
            <a:ext cx="998912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200" dirty="0">
                <a:hlinkClick r:id="rId3"/>
              </a:rPr>
              <a:t>https://</a:t>
            </a:r>
            <a:r>
              <a:rPr lang="ru-RU" sz="1200" dirty="0" smtClean="0">
                <a:hlinkClick r:id="rId3"/>
              </a:rPr>
              <a:t>github.com/alm4z/ibm-ds-capstone/blob/8cdab60ff7a87ed2bcf4b462053d98607dbf94fe/Week%203/Interactive%20Visual%20Analytics%20with%20Folium%20lab.ipynb</a:t>
            </a:r>
            <a:endParaRPr lang="en-US" sz="1200" dirty="0" smtClean="0"/>
          </a:p>
          <a:p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66102" y="1674235"/>
            <a:ext cx="11137971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dirty="0" smtClean="0"/>
              <a:t>Next elements and functions were coded:</a:t>
            </a:r>
          </a:p>
          <a:p>
            <a:pPr lvl="1"/>
            <a:r>
              <a:rPr lang="en-US" dirty="0" smtClean="0"/>
              <a:t>Dropdown </a:t>
            </a:r>
            <a:r>
              <a:rPr lang="en-US" dirty="0"/>
              <a:t>list to enable Launch Site </a:t>
            </a:r>
            <a:r>
              <a:rPr lang="en-US" dirty="0" smtClean="0"/>
              <a:t>selection</a:t>
            </a:r>
            <a:r>
              <a:rPr lang="en-US" dirty="0"/>
              <a:t> </a:t>
            </a:r>
            <a:endParaRPr lang="en-US" dirty="0" smtClean="0"/>
          </a:p>
          <a:p>
            <a:pPr lvl="1"/>
            <a:r>
              <a:rPr lang="en-US" dirty="0" smtClean="0"/>
              <a:t>Pie </a:t>
            </a:r>
            <a:r>
              <a:rPr lang="en-US" dirty="0"/>
              <a:t>chart to show the total successful launches count for all </a:t>
            </a:r>
            <a:r>
              <a:rPr lang="en-US" dirty="0" smtClean="0"/>
              <a:t>sites</a:t>
            </a:r>
          </a:p>
          <a:p>
            <a:pPr lvl="1"/>
            <a:r>
              <a:rPr lang="en-US" dirty="0" smtClean="0"/>
              <a:t>Slider </a:t>
            </a:r>
            <a:r>
              <a:rPr lang="en-US" dirty="0"/>
              <a:t>to select payload </a:t>
            </a:r>
            <a:r>
              <a:rPr lang="en-US" dirty="0" smtClean="0"/>
              <a:t>range</a:t>
            </a:r>
          </a:p>
          <a:p>
            <a:pPr lvl="1"/>
            <a:r>
              <a:rPr lang="en-US" dirty="0" smtClean="0"/>
              <a:t>Scatter chart for success payload</a:t>
            </a:r>
          </a:p>
          <a:p>
            <a:pPr lvl="1"/>
            <a:r>
              <a:rPr lang="en-US" dirty="0" smtClean="0"/>
              <a:t>Callback </a:t>
            </a:r>
            <a:r>
              <a:rPr lang="en-US" dirty="0"/>
              <a:t>function for `site-dropdown` as input, `success-pie-chart` as </a:t>
            </a:r>
            <a:r>
              <a:rPr lang="en-US" dirty="0" smtClean="0"/>
              <a:t>output</a:t>
            </a:r>
          </a:p>
          <a:p>
            <a:pPr lvl="1"/>
            <a:r>
              <a:rPr lang="en-US" dirty="0" smtClean="0"/>
              <a:t>Callback </a:t>
            </a:r>
            <a:r>
              <a:rPr lang="en-US" dirty="0"/>
              <a:t>function for `site-dropdown` and `payload-slider` as inputs, `success-payload-scatter-chart` as </a:t>
            </a:r>
            <a:r>
              <a:rPr lang="en-US" dirty="0" smtClean="0"/>
              <a:t>output</a:t>
            </a:r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dirty="0" smtClean="0"/>
              <a:t>Interactive dash helps to understand relationship between payload and success launches count in different circumstances</a:t>
            </a: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  <p:sp>
        <p:nvSpPr>
          <p:cNvPr id="2" name="Rectangle 1"/>
          <p:cNvSpPr/>
          <p:nvPr/>
        </p:nvSpPr>
        <p:spPr>
          <a:xfrm>
            <a:off x="666102" y="6020040"/>
            <a:ext cx="1024435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200" dirty="0">
                <a:hlinkClick r:id="rId3"/>
              </a:rPr>
              <a:t>https://</a:t>
            </a:r>
            <a:r>
              <a:rPr lang="ru-RU" sz="1200" dirty="0" smtClean="0">
                <a:hlinkClick r:id="rId3"/>
              </a:rPr>
              <a:t>github.com/alm4z/ibm-ds-capstone/blob/8cdab60ff7a87ed2bcf4b462053d98607dbf94fe/Week%203/spacex_dash_app.py</a:t>
            </a:r>
            <a:endParaRPr lang="en-US" sz="1200" dirty="0" smtClean="0"/>
          </a:p>
          <a:p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1569024587"/>
              </p:ext>
            </p:extLst>
          </p:nvPr>
        </p:nvGraphicFramePr>
        <p:xfrm>
          <a:off x="770010" y="1825625"/>
          <a:ext cx="1077429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  <p:sp>
        <p:nvSpPr>
          <p:cNvPr id="2" name="Rectangle 1"/>
          <p:cNvSpPr/>
          <p:nvPr/>
        </p:nvSpPr>
        <p:spPr>
          <a:xfrm>
            <a:off x="730826" y="6040736"/>
            <a:ext cx="978477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200" dirty="0">
                <a:hlinkClick r:id="rId8"/>
              </a:rPr>
              <a:t>https://</a:t>
            </a:r>
            <a:r>
              <a:rPr lang="ru-RU" sz="1200" dirty="0" smtClean="0">
                <a:hlinkClick r:id="rId8"/>
              </a:rPr>
              <a:t>github.com/alm4z/ibm-ds-capstone/blob/8cdab60ff7a87ed2bcf4b462053d98607dbf94fe/Week%204/Machine%20Learning%20Prediction.ipynb</a:t>
            </a:r>
            <a:endParaRPr lang="en-US" sz="1200" dirty="0" smtClean="0"/>
          </a:p>
          <a:p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011" y="1650305"/>
            <a:ext cx="9525825" cy="270533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5427" y="3626047"/>
            <a:ext cx="3589331" cy="275105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1123" y="3671771"/>
            <a:ext cx="3833192" cy="2705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17" y="2354487"/>
            <a:ext cx="10905165" cy="214902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53391" y="5029200"/>
            <a:ext cx="70450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Abadi" panose="020B0604020104020204"/>
              </a:rPr>
              <a:t>A significant part of launches started from CCAFS SLC 40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17" y="2335435"/>
            <a:ext cx="10905165" cy="218713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53391" y="5029200"/>
            <a:ext cx="70450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Abadi" panose="020B0604020104020204"/>
              </a:rPr>
              <a:t>Median payload mass related to CCAFS SLC 40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 smtClean="0">
                <a:solidFill>
                  <a:srgbClr val="0B49CB"/>
                </a:solidFill>
                <a:latin typeface="Abadi"/>
              </a:rPr>
              <a:t>Outline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b="5996"/>
          <a:stretch/>
        </p:blipFill>
        <p:spPr>
          <a:xfrm>
            <a:off x="3049903" y="1372911"/>
            <a:ext cx="5955816" cy="385612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49482" y="5514246"/>
            <a:ext cx="8115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Abadi" panose="020B0604020104020204"/>
              </a:rPr>
              <a:t>100% success rate observed in ES-L1/SSO/HEP  and GEO orbit types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2331625"/>
            <a:ext cx="10836579" cy="21947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53390" y="5029200"/>
            <a:ext cx="95908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Abadi" panose="020B0604020104020204"/>
              </a:rPr>
              <a:t>First 60 flights were launched to LEO/ISS/PO/GEO/ES-l1 orbit types, in the end of observed period the most frequent orbits are MEO/VLEO/SO/GEO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659" y="2335435"/>
            <a:ext cx="10874682" cy="218713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53391" y="5029200"/>
            <a:ext cx="70450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Abadi" panose="020B0604020104020204"/>
              </a:rPr>
              <a:t>GEO is the most frequently used orbit for any payload mass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7169" y="1332697"/>
            <a:ext cx="5921121" cy="398744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70263" y="5580061"/>
            <a:ext cx="92686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Abadi" panose="020B0604020104020204"/>
              </a:rPr>
              <a:t>Success rate showed an incredible rise during the all period of time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1511091"/>
              </p:ext>
            </p:extLst>
          </p:nvPr>
        </p:nvGraphicFramePr>
        <p:xfrm>
          <a:off x="942372" y="2016039"/>
          <a:ext cx="10515600" cy="1341120"/>
        </p:xfrm>
        <a:graphic>
          <a:graphicData uri="http://schemas.openxmlformats.org/drawingml/2006/table">
            <a:tbl>
              <a:tblPr/>
              <a:tblGrid>
                <a:gridCol w="10515600">
                  <a:extLst>
                    <a:ext uri="{9D8B030D-6E8A-4147-A177-3AD203B41FA5}">
                      <a16:colId xmlns:a16="http://schemas.microsoft.com/office/drawing/2014/main" val="76372922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US">
                          <a:effectLst/>
                        </a:rPr>
                        <a:t>CCAFS LC-40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440485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US">
                          <a:effectLst/>
                        </a:rPr>
                        <a:t>CCAFS SLC-40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98799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US">
                          <a:effectLst/>
                        </a:rPr>
                        <a:t>KSC LC-39A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92759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US" dirty="0">
                          <a:effectLst/>
                        </a:rPr>
                        <a:t>VAFB SLC-4E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5303462"/>
                  </a:ext>
                </a:extLst>
              </a:tr>
            </a:tbl>
          </a:graphicData>
        </a:graphic>
      </p:graphicFrame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942372" y="4552867"/>
            <a:ext cx="10515600" cy="276999"/>
          </a:xfrm>
          <a:prstGeom prst="rect">
            <a:avLst/>
          </a:prstGeom>
          <a:solidFill>
            <a:srgbClr val="F7F7F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</a:rPr>
              <a:t>select LAUNCH_SITE from SPACEXTBL group by LAUNCH_SITE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ru-RU" altLang="ru-RU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36805" y="4100833"/>
            <a:ext cx="4697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SQL query, </a:t>
            </a:r>
            <a:r>
              <a:rPr lang="en-US" dirty="0" err="1" smtClean="0"/>
              <a:t>launch_site</a:t>
            </a:r>
            <a:r>
              <a:rPr lang="en-US" dirty="0" smtClean="0"/>
              <a:t> selected using grouping :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144167" y="3117840"/>
            <a:ext cx="11412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SQL query</a:t>
            </a:r>
            <a:endParaRPr lang="ru-RU"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1466746"/>
              </p:ext>
            </p:extLst>
          </p:nvPr>
        </p:nvGraphicFramePr>
        <p:xfrm>
          <a:off x="770011" y="1586634"/>
          <a:ext cx="7148630" cy="4351338"/>
        </p:xfrm>
        <a:graphic>
          <a:graphicData uri="http://schemas.openxmlformats.org/drawingml/2006/table">
            <a:tbl>
              <a:tblPr/>
              <a:tblGrid>
                <a:gridCol w="714863">
                  <a:extLst>
                    <a:ext uri="{9D8B030D-6E8A-4147-A177-3AD203B41FA5}">
                      <a16:colId xmlns:a16="http://schemas.microsoft.com/office/drawing/2014/main" val="4247704835"/>
                    </a:ext>
                  </a:extLst>
                </a:gridCol>
                <a:gridCol w="714863">
                  <a:extLst>
                    <a:ext uri="{9D8B030D-6E8A-4147-A177-3AD203B41FA5}">
                      <a16:colId xmlns:a16="http://schemas.microsoft.com/office/drawing/2014/main" val="393668966"/>
                    </a:ext>
                  </a:extLst>
                </a:gridCol>
                <a:gridCol w="714863">
                  <a:extLst>
                    <a:ext uri="{9D8B030D-6E8A-4147-A177-3AD203B41FA5}">
                      <a16:colId xmlns:a16="http://schemas.microsoft.com/office/drawing/2014/main" val="3168244619"/>
                    </a:ext>
                  </a:extLst>
                </a:gridCol>
                <a:gridCol w="714863">
                  <a:extLst>
                    <a:ext uri="{9D8B030D-6E8A-4147-A177-3AD203B41FA5}">
                      <a16:colId xmlns:a16="http://schemas.microsoft.com/office/drawing/2014/main" val="2156514350"/>
                    </a:ext>
                  </a:extLst>
                </a:gridCol>
                <a:gridCol w="714863">
                  <a:extLst>
                    <a:ext uri="{9D8B030D-6E8A-4147-A177-3AD203B41FA5}">
                      <a16:colId xmlns:a16="http://schemas.microsoft.com/office/drawing/2014/main" val="291726963"/>
                    </a:ext>
                  </a:extLst>
                </a:gridCol>
                <a:gridCol w="714863">
                  <a:extLst>
                    <a:ext uri="{9D8B030D-6E8A-4147-A177-3AD203B41FA5}">
                      <a16:colId xmlns:a16="http://schemas.microsoft.com/office/drawing/2014/main" val="3794259749"/>
                    </a:ext>
                  </a:extLst>
                </a:gridCol>
                <a:gridCol w="714863">
                  <a:extLst>
                    <a:ext uri="{9D8B030D-6E8A-4147-A177-3AD203B41FA5}">
                      <a16:colId xmlns:a16="http://schemas.microsoft.com/office/drawing/2014/main" val="589709540"/>
                    </a:ext>
                  </a:extLst>
                </a:gridCol>
                <a:gridCol w="714863">
                  <a:extLst>
                    <a:ext uri="{9D8B030D-6E8A-4147-A177-3AD203B41FA5}">
                      <a16:colId xmlns:a16="http://schemas.microsoft.com/office/drawing/2014/main" val="2401179140"/>
                    </a:ext>
                  </a:extLst>
                </a:gridCol>
                <a:gridCol w="714863">
                  <a:extLst>
                    <a:ext uri="{9D8B030D-6E8A-4147-A177-3AD203B41FA5}">
                      <a16:colId xmlns:a16="http://schemas.microsoft.com/office/drawing/2014/main" val="1370768012"/>
                    </a:ext>
                  </a:extLst>
                </a:gridCol>
                <a:gridCol w="714863">
                  <a:extLst>
                    <a:ext uri="{9D8B030D-6E8A-4147-A177-3AD203B41FA5}">
                      <a16:colId xmlns:a16="http://schemas.microsoft.com/office/drawing/2014/main" val="1321072845"/>
                    </a:ext>
                  </a:extLst>
                </a:gridCol>
              </a:tblGrid>
              <a:tr h="60089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>
                          <a:effectLst/>
                        </a:rPr>
                        <a:t>DATE</a:t>
                      </a:r>
                    </a:p>
                  </a:txBody>
                  <a:tcPr marL="20721" marR="20721" marT="20721" marB="20721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>
                          <a:effectLst/>
                        </a:rPr>
                        <a:t>time__utc_</a:t>
                      </a:r>
                    </a:p>
                  </a:txBody>
                  <a:tcPr marL="20721" marR="20721" marT="20721" marB="20721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>
                          <a:effectLst/>
                        </a:rPr>
                        <a:t>booster_version</a:t>
                      </a:r>
                    </a:p>
                  </a:txBody>
                  <a:tcPr marL="20721" marR="20721" marT="20721" marB="20721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>
                          <a:effectLst/>
                        </a:rPr>
                        <a:t>launch_site</a:t>
                      </a:r>
                    </a:p>
                  </a:txBody>
                  <a:tcPr marL="20721" marR="20721" marT="20721" marB="20721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dirty="0">
                          <a:effectLst/>
                        </a:rPr>
                        <a:t>payload</a:t>
                      </a:r>
                    </a:p>
                  </a:txBody>
                  <a:tcPr marL="20721" marR="20721" marT="20721" marB="20721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>
                          <a:effectLst/>
                        </a:rPr>
                        <a:t>payload_mass__kg_</a:t>
                      </a:r>
                    </a:p>
                  </a:txBody>
                  <a:tcPr marL="20721" marR="20721" marT="20721" marB="20721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>
                          <a:effectLst/>
                        </a:rPr>
                        <a:t>orbit</a:t>
                      </a:r>
                    </a:p>
                  </a:txBody>
                  <a:tcPr marL="20721" marR="20721" marT="20721" marB="20721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>
                          <a:effectLst/>
                        </a:rPr>
                        <a:t>customer</a:t>
                      </a:r>
                    </a:p>
                  </a:txBody>
                  <a:tcPr marL="20721" marR="20721" marT="20721" marB="20721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>
                          <a:effectLst/>
                        </a:rPr>
                        <a:t>mission_outcome</a:t>
                      </a:r>
                    </a:p>
                  </a:txBody>
                  <a:tcPr marL="20721" marR="20721" marT="20721" marB="20721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>
                          <a:effectLst/>
                        </a:rPr>
                        <a:t>landing__outcome</a:t>
                      </a:r>
                    </a:p>
                  </a:txBody>
                  <a:tcPr marL="20721" marR="20721" marT="20721" marB="20721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6723065"/>
                  </a:ext>
                </a:extLst>
              </a:tr>
              <a:tr h="787385">
                <a:tc>
                  <a:txBody>
                    <a:bodyPr/>
                    <a:lstStyle/>
                    <a:p>
                      <a:pPr algn="l" fontAlgn="ctr"/>
                      <a:r>
                        <a:rPr lang="ru-RU" sz="1200">
                          <a:effectLst/>
                        </a:rPr>
                        <a:t>2010-06-04</a:t>
                      </a:r>
                    </a:p>
                  </a:txBody>
                  <a:tcPr marL="20721" marR="20721" marT="20721" marB="20721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1200">
                          <a:effectLst/>
                        </a:rPr>
                        <a:t>18:45:00</a:t>
                      </a:r>
                    </a:p>
                  </a:txBody>
                  <a:tcPr marL="20721" marR="20721" marT="20721" marB="20721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>
                          <a:effectLst/>
                        </a:rPr>
                        <a:t>F9 v1.0 B0003</a:t>
                      </a:r>
                    </a:p>
                  </a:txBody>
                  <a:tcPr marL="20721" marR="20721" marT="20721" marB="20721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>
                          <a:effectLst/>
                        </a:rPr>
                        <a:t>CCAFS LC-40</a:t>
                      </a:r>
                    </a:p>
                  </a:txBody>
                  <a:tcPr marL="20721" marR="20721" marT="20721" marB="20721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>
                          <a:effectLst/>
                        </a:rPr>
                        <a:t>Dragon Spacecraft Qualification Unit</a:t>
                      </a:r>
                    </a:p>
                  </a:txBody>
                  <a:tcPr marL="20721" marR="20721" marT="20721" marB="20721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1200">
                          <a:effectLst/>
                        </a:rPr>
                        <a:t>0</a:t>
                      </a:r>
                    </a:p>
                  </a:txBody>
                  <a:tcPr marL="20721" marR="20721" marT="20721" marB="20721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>
                          <a:effectLst/>
                        </a:rPr>
                        <a:t>LEO</a:t>
                      </a:r>
                    </a:p>
                  </a:txBody>
                  <a:tcPr marL="20721" marR="20721" marT="20721" marB="20721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>
                          <a:effectLst/>
                        </a:rPr>
                        <a:t>SpaceX</a:t>
                      </a:r>
                    </a:p>
                  </a:txBody>
                  <a:tcPr marL="20721" marR="20721" marT="20721" marB="20721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>
                          <a:effectLst/>
                        </a:rPr>
                        <a:t>Success</a:t>
                      </a:r>
                    </a:p>
                  </a:txBody>
                  <a:tcPr marL="20721" marR="20721" marT="20721" marB="20721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>
                          <a:effectLst/>
                        </a:rPr>
                        <a:t>Failure (parachute)</a:t>
                      </a:r>
                    </a:p>
                  </a:txBody>
                  <a:tcPr marL="20721" marR="20721" marT="20721" marB="20721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171318"/>
                  </a:ext>
                </a:extLst>
              </a:tr>
              <a:tr h="1533329">
                <a:tc>
                  <a:txBody>
                    <a:bodyPr/>
                    <a:lstStyle/>
                    <a:p>
                      <a:pPr algn="l" fontAlgn="ctr"/>
                      <a:r>
                        <a:rPr lang="ru-RU" sz="1200">
                          <a:effectLst/>
                        </a:rPr>
                        <a:t>2010-12-08</a:t>
                      </a:r>
                    </a:p>
                  </a:txBody>
                  <a:tcPr marL="20721" marR="20721" marT="20721" marB="20721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1200">
                          <a:effectLst/>
                        </a:rPr>
                        <a:t>15:43:00</a:t>
                      </a:r>
                    </a:p>
                  </a:txBody>
                  <a:tcPr marL="20721" marR="20721" marT="20721" marB="20721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>
                          <a:effectLst/>
                        </a:rPr>
                        <a:t>F9 v1.0 B0004</a:t>
                      </a:r>
                    </a:p>
                  </a:txBody>
                  <a:tcPr marL="20721" marR="20721" marT="20721" marB="20721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>
                          <a:effectLst/>
                        </a:rPr>
                        <a:t>CCAFS LC-40</a:t>
                      </a:r>
                    </a:p>
                  </a:txBody>
                  <a:tcPr marL="20721" marR="20721" marT="20721" marB="20721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>
                          <a:effectLst/>
                        </a:rPr>
                        <a:t>Dragon demo flight C1, two CubeSats, barrel of Brouere cheese</a:t>
                      </a:r>
                    </a:p>
                  </a:txBody>
                  <a:tcPr marL="20721" marR="20721" marT="20721" marB="20721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1200">
                          <a:effectLst/>
                        </a:rPr>
                        <a:t>0</a:t>
                      </a:r>
                    </a:p>
                  </a:txBody>
                  <a:tcPr marL="20721" marR="20721" marT="20721" marB="20721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>
                          <a:effectLst/>
                        </a:rPr>
                        <a:t>LEO (ISS)</a:t>
                      </a:r>
                    </a:p>
                  </a:txBody>
                  <a:tcPr marL="20721" marR="20721" marT="20721" marB="20721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>
                          <a:effectLst/>
                        </a:rPr>
                        <a:t>NASA (COTS) NRO</a:t>
                      </a:r>
                    </a:p>
                  </a:txBody>
                  <a:tcPr marL="20721" marR="20721" marT="20721" marB="20721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>
                          <a:effectLst/>
                        </a:rPr>
                        <a:t>Success</a:t>
                      </a:r>
                    </a:p>
                  </a:txBody>
                  <a:tcPr marL="20721" marR="20721" marT="20721" marB="20721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>
                          <a:effectLst/>
                        </a:rPr>
                        <a:t>Failure (parachute)</a:t>
                      </a:r>
                    </a:p>
                  </a:txBody>
                  <a:tcPr marL="20721" marR="20721" marT="20721" marB="20721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2075024"/>
                  </a:ext>
                </a:extLst>
              </a:tr>
              <a:tr h="600899">
                <a:tc>
                  <a:txBody>
                    <a:bodyPr/>
                    <a:lstStyle/>
                    <a:p>
                      <a:pPr algn="l" fontAlgn="ctr"/>
                      <a:r>
                        <a:rPr lang="ru-RU" sz="1200">
                          <a:effectLst/>
                        </a:rPr>
                        <a:t>2012-05-22</a:t>
                      </a:r>
                    </a:p>
                  </a:txBody>
                  <a:tcPr marL="20721" marR="20721" marT="20721" marB="20721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1200">
                          <a:effectLst/>
                        </a:rPr>
                        <a:t>07:44:00</a:t>
                      </a:r>
                    </a:p>
                  </a:txBody>
                  <a:tcPr marL="20721" marR="20721" marT="20721" marB="20721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>
                          <a:effectLst/>
                        </a:rPr>
                        <a:t>F9 v1.0 B0005</a:t>
                      </a:r>
                    </a:p>
                  </a:txBody>
                  <a:tcPr marL="20721" marR="20721" marT="20721" marB="20721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>
                          <a:effectLst/>
                        </a:rPr>
                        <a:t>CCAFS LC-40</a:t>
                      </a:r>
                    </a:p>
                  </a:txBody>
                  <a:tcPr marL="20721" marR="20721" marT="20721" marB="20721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>
                          <a:effectLst/>
                        </a:rPr>
                        <a:t>Dragon demo flight C2</a:t>
                      </a:r>
                    </a:p>
                  </a:txBody>
                  <a:tcPr marL="20721" marR="20721" marT="20721" marB="20721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1200">
                          <a:effectLst/>
                        </a:rPr>
                        <a:t>525</a:t>
                      </a:r>
                    </a:p>
                  </a:txBody>
                  <a:tcPr marL="20721" marR="20721" marT="20721" marB="20721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>
                          <a:effectLst/>
                        </a:rPr>
                        <a:t>LEO (ISS)</a:t>
                      </a:r>
                    </a:p>
                  </a:txBody>
                  <a:tcPr marL="20721" marR="20721" marT="20721" marB="20721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>
                          <a:effectLst/>
                        </a:rPr>
                        <a:t>NASA (COTS)</a:t>
                      </a:r>
                    </a:p>
                  </a:txBody>
                  <a:tcPr marL="20721" marR="20721" marT="20721" marB="20721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>
                          <a:effectLst/>
                        </a:rPr>
                        <a:t>Success</a:t>
                      </a:r>
                    </a:p>
                  </a:txBody>
                  <a:tcPr marL="20721" marR="20721" marT="20721" marB="20721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>
                          <a:effectLst/>
                        </a:rPr>
                        <a:t>No attempt</a:t>
                      </a:r>
                    </a:p>
                  </a:txBody>
                  <a:tcPr marL="20721" marR="20721" marT="20721" marB="20721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5759834"/>
                  </a:ext>
                </a:extLst>
              </a:tr>
              <a:tr h="414413">
                <a:tc>
                  <a:txBody>
                    <a:bodyPr/>
                    <a:lstStyle/>
                    <a:p>
                      <a:pPr algn="l" fontAlgn="ctr"/>
                      <a:r>
                        <a:rPr lang="ru-RU" sz="1200">
                          <a:effectLst/>
                        </a:rPr>
                        <a:t>2012-10-08</a:t>
                      </a:r>
                    </a:p>
                  </a:txBody>
                  <a:tcPr marL="20721" marR="20721" marT="20721" marB="20721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1200">
                          <a:effectLst/>
                        </a:rPr>
                        <a:t>00:35:00</a:t>
                      </a:r>
                    </a:p>
                  </a:txBody>
                  <a:tcPr marL="20721" marR="20721" marT="20721" marB="20721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>
                          <a:effectLst/>
                        </a:rPr>
                        <a:t>F9 v1.0 B0006</a:t>
                      </a:r>
                    </a:p>
                  </a:txBody>
                  <a:tcPr marL="20721" marR="20721" marT="20721" marB="20721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>
                          <a:effectLst/>
                        </a:rPr>
                        <a:t>CCAFS LC-40</a:t>
                      </a:r>
                    </a:p>
                  </a:txBody>
                  <a:tcPr marL="20721" marR="20721" marT="20721" marB="20721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>
                          <a:effectLst/>
                        </a:rPr>
                        <a:t>SpaceX CRS-1</a:t>
                      </a:r>
                    </a:p>
                  </a:txBody>
                  <a:tcPr marL="20721" marR="20721" marT="20721" marB="20721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1200">
                          <a:effectLst/>
                        </a:rPr>
                        <a:t>500</a:t>
                      </a:r>
                    </a:p>
                  </a:txBody>
                  <a:tcPr marL="20721" marR="20721" marT="20721" marB="20721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>
                          <a:effectLst/>
                        </a:rPr>
                        <a:t>LEO (ISS)</a:t>
                      </a:r>
                    </a:p>
                  </a:txBody>
                  <a:tcPr marL="20721" marR="20721" marT="20721" marB="20721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>
                          <a:effectLst/>
                        </a:rPr>
                        <a:t>NASA (CRS)</a:t>
                      </a:r>
                    </a:p>
                  </a:txBody>
                  <a:tcPr marL="20721" marR="20721" marT="20721" marB="20721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>
                          <a:effectLst/>
                        </a:rPr>
                        <a:t>Success</a:t>
                      </a:r>
                    </a:p>
                  </a:txBody>
                  <a:tcPr marL="20721" marR="20721" marT="20721" marB="20721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>
                          <a:effectLst/>
                        </a:rPr>
                        <a:t>No attempt</a:t>
                      </a:r>
                    </a:p>
                  </a:txBody>
                  <a:tcPr marL="20721" marR="20721" marT="20721" marB="20721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6201359"/>
                  </a:ext>
                </a:extLst>
              </a:tr>
              <a:tr h="414413">
                <a:tc>
                  <a:txBody>
                    <a:bodyPr/>
                    <a:lstStyle/>
                    <a:p>
                      <a:pPr algn="l" fontAlgn="ctr"/>
                      <a:r>
                        <a:rPr lang="ru-RU" sz="1200">
                          <a:effectLst/>
                        </a:rPr>
                        <a:t>2013-03-01</a:t>
                      </a:r>
                    </a:p>
                  </a:txBody>
                  <a:tcPr marL="20721" marR="20721" marT="20721" marB="20721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1200">
                          <a:effectLst/>
                        </a:rPr>
                        <a:t>15:10:00</a:t>
                      </a:r>
                    </a:p>
                  </a:txBody>
                  <a:tcPr marL="20721" marR="20721" marT="20721" marB="20721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>
                          <a:effectLst/>
                        </a:rPr>
                        <a:t>F9 v1.0 B0007</a:t>
                      </a:r>
                    </a:p>
                  </a:txBody>
                  <a:tcPr marL="20721" marR="20721" marT="20721" marB="20721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>
                          <a:effectLst/>
                        </a:rPr>
                        <a:t>CCAFS LC-40</a:t>
                      </a:r>
                    </a:p>
                  </a:txBody>
                  <a:tcPr marL="20721" marR="20721" marT="20721" marB="20721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>
                          <a:effectLst/>
                        </a:rPr>
                        <a:t>SpaceX CRS-2</a:t>
                      </a:r>
                    </a:p>
                  </a:txBody>
                  <a:tcPr marL="20721" marR="20721" marT="20721" marB="20721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1200">
                          <a:effectLst/>
                        </a:rPr>
                        <a:t>677</a:t>
                      </a:r>
                    </a:p>
                  </a:txBody>
                  <a:tcPr marL="20721" marR="20721" marT="20721" marB="20721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>
                          <a:effectLst/>
                        </a:rPr>
                        <a:t>LEO (ISS)</a:t>
                      </a:r>
                    </a:p>
                  </a:txBody>
                  <a:tcPr marL="20721" marR="20721" marT="20721" marB="20721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>
                          <a:effectLst/>
                        </a:rPr>
                        <a:t>NASA (CRS)</a:t>
                      </a:r>
                    </a:p>
                  </a:txBody>
                  <a:tcPr marL="20721" marR="20721" marT="20721" marB="20721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>
                          <a:effectLst/>
                        </a:rPr>
                        <a:t>Success</a:t>
                      </a:r>
                    </a:p>
                  </a:txBody>
                  <a:tcPr marL="20721" marR="20721" marT="20721" marB="20721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dirty="0">
                          <a:effectLst/>
                        </a:rPr>
                        <a:t>No attempt</a:t>
                      </a:r>
                    </a:p>
                  </a:txBody>
                  <a:tcPr marL="20721" marR="20721" marT="20721" marB="20721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7290935"/>
                  </a:ext>
                </a:extLst>
              </a:tr>
            </a:tbl>
          </a:graphicData>
        </a:graphic>
      </p:graphicFrame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8236790" y="3487172"/>
            <a:ext cx="3221182" cy="738664"/>
          </a:xfrm>
          <a:prstGeom prst="rect">
            <a:avLst/>
          </a:prstGeom>
          <a:solidFill>
            <a:srgbClr val="F7F7F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select * from SPACEXTBL where LAUNCH_SITE LIKE 'CCA%' LIMIT 5</a:t>
            </a: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ru-RU" altLang="ru-RU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sp>
        <p:nvSpPr>
          <p:cNvPr id="2" name="Rectangle 1"/>
          <p:cNvSpPr/>
          <p:nvPr/>
        </p:nvSpPr>
        <p:spPr>
          <a:xfrm>
            <a:off x="4794610" y="2580144"/>
            <a:ext cx="2071401" cy="830997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ru-RU" sz="4800" dirty="0" smtClean="0">
                <a:solidFill>
                  <a:srgbClr val="000000"/>
                </a:solidFill>
                <a:latin typeface="Helvetica Neue"/>
              </a:rPr>
              <a:t>45</a:t>
            </a:r>
            <a:r>
              <a:rPr lang="en-US" sz="4800" dirty="0" smtClean="0">
                <a:solidFill>
                  <a:srgbClr val="000000"/>
                </a:solidFill>
                <a:latin typeface="Helvetica Neue"/>
              </a:rPr>
              <a:t> </a:t>
            </a:r>
            <a:r>
              <a:rPr lang="ru-RU" sz="4800" dirty="0" smtClean="0">
                <a:solidFill>
                  <a:srgbClr val="000000"/>
                </a:solidFill>
                <a:latin typeface="Helvetica Neue"/>
              </a:rPr>
              <a:t>596</a:t>
            </a:r>
            <a:endParaRPr lang="ru-RU" sz="4800" dirty="0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861684" y="4629486"/>
            <a:ext cx="10100725" cy="861774"/>
          </a:xfrm>
          <a:prstGeom prst="rect">
            <a:avLst/>
          </a:prstGeom>
          <a:solidFill>
            <a:srgbClr val="F7F7F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8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SELECT sum(payload_mass__kg_) from spacextbl where customer='NASA (CRS)'</a:t>
            </a:r>
            <a:r>
              <a:rPr kumimoji="0" lang="ru-RU" altLang="ru-RU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ru-RU" altLang="ru-RU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70011" y="4260154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ru-RU" dirty="0" smtClean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SQL query:</a:t>
            </a:r>
            <a:endParaRPr lang="ru-RU" altLang="ru-RU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sp>
        <p:nvSpPr>
          <p:cNvPr id="8" name="Rectangle 7"/>
          <p:cNvSpPr/>
          <p:nvPr/>
        </p:nvSpPr>
        <p:spPr>
          <a:xfrm>
            <a:off x="4794610" y="2580144"/>
            <a:ext cx="1728358" cy="830997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sz="4800" dirty="0" smtClean="0">
                <a:solidFill>
                  <a:srgbClr val="000000"/>
                </a:solidFill>
                <a:latin typeface="Helvetica Neue"/>
              </a:rPr>
              <a:t>2 928</a:t>
            </a:r>
            <a:endParaRPr lang="ru-RU" sz="4800" dirty="0"/>
          </a:p>
        </p:txBody>
      </p:sp>
      <p:sp>
        <p:nvSpPr>
          <p:cNvPr id="9" name="Rectangle 8"/>
          <p:cNvSpPr/>
          <p:nvPr/>
        </p:nvSpPr>
        <p:spPr>
          <a:xfrm>
            <a:off x="770011" y="4260154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ru-RU" dirty="0" smtClean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SQL query:</a:t>
            </a:r>
            <a:endParaRPr lang="ru-RU" altLang="ru-RU" dirty="0">
              <a:latin typeface="Arial" panose="020B0604020202020204" pitchFamily="34" charset="0"/>
            </a:endParaRPr>
          </a:p>
        </p:txBody>
      </p:sp>
      <p:sp>
        <p:nvSpPr>
          <p:cNvPr id="10" name="Rectangle 1"/>
          <p:cNvSpPr>
            <a:spLocks noChangeArrowheads="1"/>
          </p:cNvSpPr>
          <p:nvPr/>
        </p:nvSpPr>
        <p:spPr bwMode="auto">
          <a:xfrm>
            <a:off x="893619" y="4930032"/>
            <a:ext cx="9455726" cy="738664"/>
          </a:xfrm>
          <a:prstGeom prst="rect">
            <a:avLst/>
          </a:prstGeom>
          <a:solidFill>
            <a:srgbClr val="F7F7F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SELECT AVG(payload_mass__kg_) from spacextbl where booster_version='F9 v1.1'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ru-RU" altLang="ru-RU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sp>
        <p:nvSpPr>
          <p:cNvPr id="6" name="Rectangle 5"/>
          <p:cNvSpPr/>
          <p:nvPr/>
        </p:nvSpPr>
        <p:spPr>
          <a:xfrm>
            <a:off x="4004901" y="2587079"/>
            <a:ext cx="3339376" cy="830997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sz="4800" dirty="0" smtClean="0">
                <a:solidFill>
                  <a:srgbClr val="000000"/>
                </a:solidFill>
                <a:latin typeface="Helvetica Neue"/>
              </a:rPr>
              <a:t>2015-12-22</a:t>
            </a:r>
            <a:endParaRPr lang="ru-RU" sz="4800" dirty="0"/>
          </a:p>
        </p:txBody>
      </p:sp>
      <p:sp>
        <p:nvSpPr>
          <p:cNvPr id="7" name="Rectangle 6"/>
          <p:cNvSpPr/>
          <p:nvPr/>
        </p:nvSpPr>
        <p:spPr>
          <a:xfrm>
            <a:off x="770011" y="4260154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ru-RU" dirty="0" smtClean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SQL query:</a:t>
            </a:r>
            <a:endParaRPr lang="ru-RU" altLang="ru-RU" dirty="0">
              <a:latin typeface="Arial" panose="020B0604020202020204" pitchFamily="34" charset="0"/>
            </a:endParaRPr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838200" y="3833813"/>
            <a:ext cx="70485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</a:rPr>
              <a:t/>
            </a:r>
            <a:br>
              <a:rPr kumimoji="0" lang="ru-RU" altLang="ru-RU" sz="1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</a:rPr>
            </a:br>
            <a:endParaRPr kumimoji="0" lang="ru-RU" alt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838200" y="4763438"/>
            <a:ext cx="9396845" cy="738664"/>
          </a:xfrm>
          <a:prstGeom prst="rect">
            <a:avLst/>
          </a:prstGeom>
          <a:solidFill>
            <a:srgbClr val="F7F7F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select min(DATE) from spacextbl where landing__outcome = 'Success (ground pad)'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ru-RU" altLang="ru-RU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4898791"/>
              </p:ext>
            </p:extLst>
          </p:nvPr>
        </p:nvGraphicFramePr>
        <p:xfrm>
          <a:off x="838200" y="1880236"/>
          <a:ext cx="10515600" cy="1676400"/>
        </p:xfrm>
        <a:graphic>
          <a:graphicData uri="http://schemas.openxmlformats.org/drawingml/2006/table">
            <a:tbl>
              <a:tblPr/>
              <a:tblGrid>
                <a:gridCol w="10515600">
                  <a:extLst>
                    <a:ext uri="{9D8B030D-6E8A-4147-A177-3AD203B41FA5}">
                      <a16:colId xmlns:a16="http://schemas.microsoft.com/office/drawing/2014/main" val="317506609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US" b="1">
                          <a:effectLst/>
                        </a:rPr>
                        <a:t>booster_version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21834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US">
                          <a:effectLst/>
                        </a:rPr>
                        <a:t>F9 FT B1022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17982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US">
                          <a:effectLst/>
                        </a:rPr>
                        <a:t>F9 FT B1026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59241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US">
                          <a:effectLst/>
                        </a:rPr>
                        <a:t>F9 FT B1021.2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156259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US" dirty="0">
                          <a:effectLst/>
                        </a:rPr>
                        <a:t>F9 FT B1031.2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4139867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770011" y="4260154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ru-RU" dirty="0" smtClean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SQL query:</a:t>
            </a:r>
            <a:endParaRPr lang="ru-RU" altLang="ru-RU" dirty="0">
              <a:latin typeface="Arial" panose="020B0604020202020204" pitchFamily="34" charset="0"/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838200" y="4779006"/>
            <a:ext cx="10276609" cy="1107996"/>
          </a:xfrm>
          <a:prstGeom prst="rect">
            <a:avLst/>
          </a:prstGeom>
          <a:solidFill>
            <a:srgbClr val="F7F7F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select booster_version from spacextbl where landing__outcome = 'Success (drone ship)' and payload_mass__kg_ between 4000 and 6000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ru-RU" altLang="ru-RU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1849582"/>
            <a:ext cx="10180152" cy="457762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During the capstone real work pipeline has been simulated, this experience going to be helpful in any future data project.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Pipeline steps included: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collection (REST API / web scraping)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preparation and cleaning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Wrangling using Pandas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Visualization using plot/</a:t>
            </a:r>
            <a:r>
              <a:rPr lang="en-US" sz="18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seaborn</a:t>
            </a: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/folium/</a:t>
            </a:r>
            <a:r>
              <a:rPr lang="en-US" sz="18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libraries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Machine learning </a:t>
            </a:r>
            <a:r>
              <a:rPr lang="en-US" sz="18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alghorithm</a:t>
            </a: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performing and choosing the best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These capstone project tasks lead you to improve  your data science skills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5247830"/>
              </p:ext>
            </p:extLst>
          </p:nvPr>
        </p:nvGraphicFramePr>
        <p:xfrm>
          <a:off x="838200" y="1989614"/>
          <a:ext cx="10515600" cy="1341120"/>
        </p:xfrm>
        <a:graphic>
          <a:graphicData uri="http://schemas.openxmlformats.org/drawingml/2006/table">
            <a:tbl>
              <a:tblPr/>
              <a:tblGrid>
                <a:gridCol w="5257800">
                  <a:extLst>
                    <a:ext uri="{9D8B030D-6E8A-4147-A177-3AD203B41FA5}">
                      <a16:colId xmlns:a16="http://schemas.microsoft.com/office/drawing/2014/main" val="2044733010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245954318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US" b="1">
                          <a:effectLst/>
                        </a:rPr>
                        <a:t>mission_outcome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ru-RU" b="1" dirty="0">
                        <a:effectLst/>
                      </a:endParaRP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05207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US" dirty="0">
                          <a:effectLst/>
                        </a:rPr>
                        <a:t>Failure (in flight)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>
                          <a:effectLst/>
                        </a:rPr>
                        <a:t>1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37060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US">
                          <a:effectLst/>
                        </a:rPr>
                        <a:t>Success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>
                          <a:effectLst/>
                        </a:rPr>
                        <a:t>99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67255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US" dirty="0">
                          <a:effectLst/>
                        </a:rPr>
                        <a:t>Success (payload status unclear)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dirty="0">
                          <a:effectLst/>
                        </a:rPr>
                        <a:t>1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4450473"/>
                  </a:ext>
                </a:extLst>
              </a:tr>
            </a:tbl>
          </a:graphicData>
        </a:graphic>
      </p:graphicFrame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838200" y="4802159"/>
            <a:ext cx="8655628" cy="738664"/>
          </a:xfrm>
          <a:prstGeom prst="rect">
            <a:avLst/>
          </a:prstGeom>
          <a:solidFill>
            <a:srgbClr val="F7F7F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select mission_outcome, count(*) from spacextbl group by mission_outcome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ru-RU" altLang="ru-RU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70011" y="4260154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ru-RU" dirty="0" smtClean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SQL query:</a:t>
            </a:r>
            <a:endParaRPr lang="ru-RU" altLang="ru-RU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5267854"/>
              </p:ext>
            </p:extLst>
          </p:nvPr>
        </p:nvGraphicFramePr>
        <p:xfrm>
          <a:off x="839283" y="1721601"/>
          <a:ext cx="5188528" cy="4023360"/>
        </p:xfrm>
        <a:graphic>
          <a:graphicData uri="http://schemas.openxmlformats.org/drawingml/2006/table">
            <a:tbl>
              <a:tblPr/>
              <a:tblGrid>
                <a:gridCol w="2594264">
                  <a:extLst>
                    <a:ext uri="{9D8B030D-6E8A-4147-A177-3AD203B41FA5}">
                      <a16:colId xmlns:a16="http://schemas.microsoft.com/office/drawing/2014/main" val="70175124"/>
                    </a:ext>
                  </a:extLst>
                </a:gridCol>
                <a:gridCol w="2594264">
                  <a:extLst>
                    <a:ext uri="{9D8B030D-6E8A-4147-A177-3AD203B41FA5}">
                      <a16:colId xmlns:a16="http://schemas.microsoft.com/office/drawing/2014/main" val="301459708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US">
                          <a:effectLst/>
                        </a:rPr>
                        <a:t>F9 B5 B1048.4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>
                          <a:effectLst/>
                        </a:rPr>
                        <a:t>15600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269435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US">
                          <a:effectLst/>
                        </a:rPr>
                        <a:t>F9 B5 B1049.4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>
                          <a:effectLst/>
                        </a:rPr>
                        <a:t>15600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77237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US">
                          <a:effectLst/>
                        </a:rPr>
                        <a:t>F9 B5 B1051.3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>
                          <a:effectLst/>
                        </a:rPr>
                        <a:t>15600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20839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US">
                          <a:effectLst/>
                        </a:rPr>
                        <a:t>F9 B5 B1056.4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>
                          <a:effectLst/>
                        </a:rPr>
                        <a:t>15600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00935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US">
                          <a:effectLst/>
                        </a:rPr>
                        <a:t>F9 B5 B1048.5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>
                          <a:effectLst/>
                        </a:rPr>
                        <a:t>15600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45772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US">
                          <a:effectLst/>
                        </a:rPr>
                        <a:t>F9 B5 B1051.4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>
                          <a:effectLst/>
                        </a:rPr>
                        <a:t>15600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89482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US">
                          <a:effectLst/>
                        </a:rPr>
                        <a:t>F9 B5 B1049.5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>
                          <a:effectLst/>
                        </a:rPr>
                        <a:t>15600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65288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US">
                          <a:effectLst/>
                        </a:rPr>
                        <a:t>F9 B5 B1060.2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>
                          <a:effectLst/>
                        </a:rPr>
                        <a:t>15600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31671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US">
                          <a:effectLst/>
                        </a:rPr>
                        <a:t>F9 B5 B1058.3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>
                          <a:effectLst/>
                        </a:rPr>
                        <a:t>15600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14163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US">
                          <a:effectLst/>
                        </a:rPr>
                        <a:t>F9 B5 B1051.6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>
                          <a:effectLst/>
                        </a:rPr>
                        <a:t>15600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14431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US">
                          <a:effectLst/>
                        </a:rPr>
                        <a:t>F9 B5 B1060.3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>
                          <a:effectLst/>
                        </a:rPr>
                        <a:t>15600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5592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US">
                          <a:effectLst/>
                        </a:rPr>
                        <a:t>F9 B5 B1049.7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dirty="0">
                          <a:effectLst/>
                        </a:rPr>
                        <a:t>15600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3646132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6609702" y="2452135"/>
            <a:ext cx="35318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ru-RU" dirty="0" smtClean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SQL query:</a:t>
            </a:r>
            <a:endParaRPr lang="ru-RU" altLang="ru-RU" dirty="0">
              <a:latin typeface="Arial" panose="020B0604020202020204" pitchFamily="34" charset="0"/>
            </a:endParaRPr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6702136" y="3368475"/>
            <a:ext cx="4583475" cy="1846659"/>
          </a:xfrm>
          <a:prstGeom prst="rect">
            <a:avLst/>
          </a:prstGeom>
          <a:solidFill>
            <a:srgbClr val="F7F7F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0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select booster_version,payload_mass__kg_ from spacextbl where payload_mass__kg_ in (select max(payload_mass__kg_) from spacextbl)</a:t>
            </a:r>
            <a:r>
              <a:rPr kumimoji="0" lang="ru-RU" altLang="ru-RU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ru-RU" altLang="ru-RU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4371892"/>
              </p:ext>
            </p:extLst>
          </p:nvPr>
        </p:nvGraphicFramePr>
        <p:xfrm>
          <a:off x="770011" y="2047876"/>
          <a:ext cx="6217228" cy="1005840"/>
        </p:xfrm>
        <a:graphic>
          <a:graphicData uri="http://schemas.openxmlformats.org/drawingml/2006/table">
            <a:tbl>
              <a:tblPr/>
              <a:tblGrid>
                <a:gridCol w="3108614">
                  <a:extLst>
                    <a:ext uri="{9D8B030D-6E8A-4147-A177-3AD203B41FA5}">
                      <a16:colId xmlns:a16="http://schemas.microsoft.com/office/drawing/2014/main" val="752393854"/>
                    </a:ext>
                  </a:extLst>
                </a:gridCol>
                <a:gridCol w="3108614">
                  <a:extLst>
                    <a:ext uri="{9D8B030D-6E8A-4147-A177-3AD203B41FA5}">
                      <a16:colId xmlns:a16="http://schemas.microsoft.com/office/drawing/2014/main" val="103633290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US" b="1">
                          <a:effectLst/>
                        </a:rPr>
                        <a:t>booster_version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b="1">
                          <a:effectLst/>
                        </a:rPr>
                        <a:t>launch_site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54352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US">
                          <a:effectLst/>
                        </a:rPr>
                        <a:t>F9 v1.1 B1012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>
                          <a:effectLst/>
                        </a:rPr>
                        <a:t>CCAFS LC-40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1903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US">
                          <a:effectLst/>
                        </a:rPr>
                        <a:t>F9 v1.1 B1015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dirty="0">
                          <a:effectLst/>
                        </a:rPr>
                        <a:t>CCAFS LC-40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8704170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666102" y="4291206"/>
            <a:ext cx="35318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ru-RU" dirty="0" smtClean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SQL query:</a:t>
            </a:r>
            <a:endParaRPr lang="ru-RU" altLang="ru-RU" dirty="0">
              <a:latin typeface="Arial" panose="020B0604020202020204" pitchFamily="34" charset="0"/>
            </a:endParaRPr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770011" y="4871028"/>
            <a:ext cx="10292316" cy="615553"/>
          </a:xfrm>
          <a:prstGeom prst="rect">
            <a:avLst/>
          </a:prstGeom>
          <a:solidFill>
            <a:srgbClr val="F7F7F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0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select booster_version,launch_site from spacextbl where landing__outcome='Failure (drone ship)' and year(date)=2015</a:t>
            </a:r>
            <a:r>
              <a:rPr kumimoji="0" lang="ru-RU" altLang="ru-RU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ru-RU" altLang="ru-RU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sp>
        <p:nvSpPr>
          <p:cNvPr id="6" name="Rectangle 5"/>
          <p:cNvSpPr/>
          <p:nvPr/>
        </p:nvSpPr>
        <p:spPr>
          <a:xfrm>
            <a:off x="770011" y="4332530"/>
            <a:ext cx="35318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ru-RU" dirty="0" smtClean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SQL query:</a:t>
            </a:r>
            <a:endParaRPr lang="ru-RU" altLang="ru-RU" dirty="0">
              <a:latin typeface="Arial" panose="020B0604020202020204" pitchFamily="34" charset="0"/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944473"/>
              </p:ext>
            </p:extLst>
          </p:nvPr>
        </p:nvGraphicFramePr>
        <p:xfrm>
          <a:off x="863529" y="2304916"/>
          <a:ext cx="4835236" cy="670560"/>
        </p:xfrm>
        <a:graphic>
          <a:graphicData uri="http://schemas.openxmlformats.org/drawingml/2006/table">
            <a:tbl>
              <a:tblPr/>
              <a:tblGrid>
                <a:gridCol w="2417618">
                  <a:extLst>
                    <a:ext uri="{9D8B030D-6E8A-4147-A177-3AD203B41FA5}">
                      <a16:colId xmlns:a16="http://schemas.microsoft.com/office/drawing/2014/main" val="133171343"/>
                    </a:ext>
                  </a:extLst>
                </a:gridCol>
                <a:gridCol w="2417618">
                  <a:extLst>
                    <a:ext uri="{9D8B030D-6E8A-4147-A177-3AD203B41FA5}">
                      <a16:colId xmlns:a16="http://schemas.microsoft.com/office/drawing/2014/main" val="199961097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US">
                          <a:effectLst/>
                        </a:rPr>
                        <a:t>Failure (drone ship)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>
                          <a:effectLst/>
                        </a:rPr>
                        <a:t>5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98755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US">
                          <a:effectLst/>
                        </a:rPr>
                        <a:t>Success (ground pad)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dirty="0">
                          <a:effectLst/>
                        </a:rPr>
                        <a:t>3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8602904"/>
                  </a:ext>
                </a:extLst>
              </a:tr>
            </a:tbl>
          </a:graphicData>
        </a:graphic>
      </p:graphicFrame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786508" y="4863253"/>
            <a:ext cx="10671464" cy="923330"/>
          </a:xfrm>
          <a:prstGeom prst="rect">
            <a:avLst/>
          </a:prstGeom>
          <a:solidFill>
            <a:srgbClr val="F7F7F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0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select landing__outcome,count(*) from spacextbl where landing__outcome in ('Failure (drone ship)','Success (ground pad)') and date between '2010-06-04' and '2017-03-20' group by landing__outcome </a:t>
            </a:r>
            <a:endParaRPr kumimoji="0" lang="ru-RU" altLang="ru-RU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1&gt;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6914" y="1714961"/>
            <a:ext cx="9358171" cy="4511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2&gt;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373" y="1625013"/>
            <a:ext cx="5639289" cy="288061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549" y="2972840"/>
            <a:ext cx="6172735" cy="285774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3&gt;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2290" y="1618353"/>
            <a:ext cx="7171041" cy="4701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1&gt;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5187" y="1611793"/>
            <a:ext cx="7681626" cy="4237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828067" y="1533564"/>
            <a:ext cx="9812223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rgbClr val="333333"/>
                </a:solidFill>
                <a:latin typeface="Abadi" panose="020B0604020104020204"/>
              </a:rPr>
              <a:t>Project Background</a:t>
            </a:r>
            <a:endParaRPr lang="ru-RU" sz="2400" b="1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endParaRPr lang="en-US" sz="2400" dirty="0" smtClean="0">
              <a:solidFill>
                <a:srgbClr val="333333"/>
              </a:solidFill>
              <a:latin typeface="Abadi" panose="020B0604020104020204"/>
            </a:endParaRPr>
          </a:p>
          <a:p>
            <a:r>
              <a:rPr lang="en-US" sz="2400" dirty="0" err="1" smtClean="0">
                <a:solidFill>
                  <a:srgbClr val="333333"/>
                </a:solidFill>
                <a:latin typeface="Abadi" panose="020B0604020104020204"/>
              </a:rPr>
              <a:t>SpaceX</a:t>
            </a:r>
            <a:r>
              <a:rPr lang="en-US" sz="2400" dirty="0" smtClean="0">
                <a:solidFill>
                  <a:srgbClr val="333333"/>
                </a:solidFill>
                <a:latin typeface="Abadi" panose="020B0604020104020204"/>
              </a:rPr>
              <a:t> </a:t>
            </a:r>
            <a:r>
              <a:rPr lang="en-US" sz="2400" dirty="0">
                <a:solidFill>
                  <a:srgbClr val="333333"/>
                </a:solidFill>
                <a:latin typeface="Abadi" panose="020B0604020104020204"/>
              </a:rPr>
              <a:t>advertises Falcon 9 rocket launches on its website with a cost of 62 million dollars; other providers cost upward of 165 million dollars each, much of the savings is because </a:t>
            </a:r>
            <a:endParaRPr lang="ru-RU" sz="2400" dirty="0" smtClean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sz="2400" dirty="0" err="1" smtClean="0">
                <a:solidFill>
                  <a:srgbClr val="333333"/>
                </a:solidFill>
                <a:latin typeface="Abadi" panose="020B0604020104020204"/>
              </a:rPr>
              <a:t>SpaceX</a:t>
            </a:r>
            <a:r>
              <a:rPr lang="en-US" sz="2400" dirty="0" smtClean="0">
                <a:solidFill>
                  <a:srgbClr val="333333"/>
                </a:solidFill>
                <a:latin typeface="Abadi" panose="020B0604020104020204"/>
              </a:rPr>
              <a:t> </a:t>
            </a:r>
            <a:r>
              <a:rPr lang="en-US" sz="2400" dirty="0">
                <a:solidFill>
                  <a:srgbClr val="333333"/>
                </a:solidFill>
                <a:latin typeface="Abadi" panose="020B0604020104020204"/>
              </a:rPr>
              <a:t>can reuse the first stage. Therefore if we can determine if the first stage will land, we can determine the cost of a launch</a:t>
            </a:r>
            <a:r>
              <a:rPr lang="en-US" sz="2400" dirty="0" smtClean="0">
                <a:solidFill>
                  <a:srgbClr val="333333"/>
                </a:solidFill>
                <a:latin typeface="Abadi" panose="020B0604020104020204"/>
              </a:rPr>
              <a:t>.</a:t>
            </a:r>
            <a:endParaRPr lang="ru-RU" sz="2400" dirty="0" smtClean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endParaRPr lang="en-US" sz="2400" dirty="0" smtClean="0">
              <a:solidFill>
                <a:srgbClr val="333333"/>
              </a:solidFill>
              <a:latin typeface="Abadi" panose="020B0604020104020204"/>
            </a:endParaRPr>
          </a:p>
          <a:p>
            <a:r>
              <a:rPr lang="en-US" sz="2400" dirty="0">
                <a:solidFill>
                  <a:srgbClr val="333333"/>
                </a:solidFill>
                <a:latin typeface="Abadi" panose="020B0604020104020204"/>
              </a:rPr>
              <a:t>In this capstone, we will </a:t>
            </a:r>
            <a:r>
              <a:rPr lang="en-US" sz="2400" dirty="0" smtClean="0">
                <a:solidFill>
                  <a:srgbClr val="333333"/>
                </a:solidFill>
                <a:latin typeface="Abadi" panose="020B0604020104020204"/>
              </a:rPr>
              <a:t>predict </a:t>
            </a:r>
            <a:r>
              <a:rPr lang="en-US" sz="2400" dirty="0">
                <a:solidFill>
                  <a:srgbClr val="333333"/>
                </a:solidFill>
                <a:latin typeface="Abadi" panose="020B0604020104020204"/>
              </a:rPr>
              <a:t>if the Falcon 9 first stage will land successfully. </a:t>
            </a:r>
            <a:endParaRPr lang="ru-RU" sz="24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endParaRPr lang="ru-RU" sz="2400" dirty="0">
              <a:solidFill>
                <a:srgbClr val="333333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2&gt;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6981" y="1498853"/>
            <a:ext cx="7841660" cy="4816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3&gt;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9826" y="1577789"/>
            <a:ext cx="7955969" cy="4648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672614"/>
            <a:ext cx="6883738" cy="376804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70011" y="5840907"/>
            <a:ext cx="3969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Best accuracy on test data - SVM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2722" y="1697069"/>
            <a:ext cx="5410178" cy="4007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770011" y="1717285"/>
            <a:ext cx="10992498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  <a:latin typeface="Abadi" panose="020B0604020104020204"/>
              </a:rPr>
              <a:t>Space X advertises Falcon 9 rocket launches on its website with a cost of 62 million dollars; </a:t>
            </a:r>
            <a:endParaRPr lang="en-US" sz="2000" dirty="0" smtClean="0">
              <a:solidFill>
                <a:srgbClr val="000000"/>
              </a:solidFill>
              <a:latin typeface="Abadi" panose="020B0604020104020204"/>
            </a:endParaRPr>
          </a:p>
          <a:p>
            <a:endParaRPr lang="en-US" sz="2000" dirty="0">
              <a:solidFill>
                <a:srgbClr val="000000"/>
              </a:solidFill>
              <a:latin typeface="Abadi" panose="020B0604020104020204"/>
            </a:endParaRPr>
          </a:p>
          <a:p>
            <a:r>
              <a:rPr lang="en-US" sz="2000" dirty="0" smtClean="0">
                <a:solidFill>
                  <a:srgbClr val="000000"/>
                </a:solidFill>
                <a:latin typeface="Abadi" panose="020B0604020104020204"/>
              </a:rPr>
              <a:t>Therefore now </a:t>
            </a:r>
            <a:r>
              <a:rPr lang="en-US" sz="2000" dirty="0">
                <a:solidFill>
                  <a:srgbClr val="000000"/>
                </a:solidFill>
                <a:latin typeface="Abadi" panose="020B0604020104020204"/>
              </a:rPr>
              <a:t>we can determine if the first stage will land, we can determine the cost of a launch. </a:t>
            </a:r>
            <a:endParaRPr lang="en-US" sz="2000" dirty="0" smtClean="0">
              <a:solidFill>
                <a:srgbClr val="000000"/>
              </a:solidFill>
              <a:latin typeface="Abadi" panose="020B0604020104020204"/>
            </a:endParaRPr>
          </a:p>
          <a:p>
            <a:endParaRPr lang="en-US" sz="2000" dirty="0">
              <a:solidFill>
                <a:srgbClr val="000000"/>
              </a:solidFill>
              <a:latin typeface="Abadi" panose="020B0604020104020204"/>
            </a:endParaRPr>
          </a:p>
          <a:p>
            <a:r>
              <a:rPr lang="en-US" sz="2000" dirty="0" smtClean="0">
                <a:solidFill>
                  <a:srgbClr val="000000"/>
                </a:solidFill>
                <a:latin typeface="Abadi" panose="020B0604020104020204"/>
              </a:rPr>
              <a:t>This </a:t>
            </a:r>
            <a:r>
              <a:rPr lang="en-US" sz="2000" dirty="0">
                <a:solidFill>
                  <a:srgbClr val="000000"/>
                </a:solidFill>
                <a:latin typeface="Abadi" panose="020B0604020104020204"/>
              </a:rPr>
              <a:t>information can be used if an alternate company wants to bid against space X for a rocket launch. </a:t>
            </a:r>
            <a:endParaRPr lang="en-US" sz="2000" dirty="0" smtClean="0">
              <a:solidFill>
                <a:srgbClr val="000000"/>
              </a:solidFill>
              <a:latin typeface="Abadi" panose="020B0604020104020204"/>
            </a:endParaRPr>
          </a:p>
          <a:p>
            <a:endParaRPr lang="en-US" sz="2000" dirty="0">
              <a:solidFill>
                <a:srgbClr val="000000"/>
              </a:solidFill>
              <a:latin typeface="Abadi" panose="020B0604020104020204"/>
            </a:endParaRPr>
          </a:p>
          <a:p>
            <a:r>
              <a:rPr lang="en-US" sz="2000" dirty="0" smtClean="0">
                <a:solidFill>
                  <a:srgbClr val="000000"/>
                </a:solidFill>
                <a:latin typeface="Abadi" panose="020B0604020104020204"/>
              </a:rPr>
              <a:t>In </a:t>
            </a:r>
            <a:r>
              <a:rPr lang="en-US" sz="2000" dirty="0">
                <a:solidFill>
                  <a:srgbClr val="000000"/>
                </a:solidFill>
                <a:latin typeface="Abadi" panose="020B0604020104020204"/>
              </a:rPr>
              <a:t>this lab, </a:t>
            </a:r>
            <a:r>
              <a:rPr lang="en-US" sz="2000" dirty="0" smtClean="0">
                <a:solidFill>
                  <a:srgbClr val="000000"/>
                </a:solidFill>
                <a:latin typeface="Abadi" panose="020B0604020104020204"/>
              </a:rPr>
              <a:t>we have been created </a:t>
            </a:r>
            <a:r>
              <a:rPr lang="en-US" sz="2000" dirty="0">
                <a:solidFill>
                  <a:srgbClr val="000000"/>
                </a:solidFill>
                <a:latin typeface="Abadi" panose="020B0604020104020204"/>
              </a:rPr>
              <a:t>a machine learning pipeline to predict if the first stage will land given the data from the preceding labs.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052946" y="3040485"/>
            <a:ext cx="10315792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268BD2"/>
                </a:solidFill>
                <a:latin typeface="Consolas" panose="020B0609020204030204" pitchFamily="49" charset="0"/>
              </a:rPr>
              <a:t>dcc</a:t>
            </a:r>
            <a:r>
              <a:rPr lang="en-US" dirty="0" err="1">
                <a:solidFill>
                  <a:srgbClr val="333333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268BD2"/>
                </a:solidFill>
                <a:latin typeface="Consolas" panose="020B0609020204030204" pitchFamily="49" charset="0"/>
              </a:rPr>
              <a:t>Dropdown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(id</a:t>
            </a:r>
            <a:r>
              <a:rPr lang="en-US" dirty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2AA198"/>
                </a:solidFill>
                <a:latin typeface="Consolas" panose="020B0609020204030204" pitchFamily="49" charset="0"/>
              </a:rPr>
              <a:t>'site-dropdown'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             </a:t>
            </a:r>
            <a:r>
              <a:rPr lang="en-US" dirty="0" smtClean="0">
                <a:solidFill>
                  <a:srgbClr val="333333"/>
                </a:solidFill>
                <a:latin typeface="Consolas" panose="020B0609020204030204" pitchFamily="49" charset="0"/>
              </a:rPr>
              <a:t>options</a:t>
            </a:r>
            <a:r>
              <a:rPr lang="en-US" dirty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[{</a:t>
            </a:r>
            <a:r>
              <a:rPr lang="en-US" dirty="0">
                <a:solidFill>
                  <a:srgbClr val="2AA198"/>
                </a:solidFill>
                <a:latin typeface="Consolas" panose="020B0609020204030204" pitchFamily="49" charset="0"/>
              </a:rPr>
              <a:t>'label'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: </a:t>
            </a:r>
            <a:r>
              <a:rPr lang="en-US" dirty="0">
                <a:solidFill>
                  <a:srgbClr val="2AA198"/>
                </a:solidFill>
                <a:latin typeface="Consolas" panose="020B0609020204030204" pitchFamily="49" charset="0"/>
              </a:rPr>
              <a:t>'All Sites'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2AA198"/>
                </a:solidFill>
                <a:latin typeface="Consolas" panose="020B0609020204030204" pitchFamily="49" charset="0"/>
              </a:rPr>
              <a:t>'value'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: </a:t>
            </a:r>
            <a:r>
              <a:rPr lang="en-US" dirty="0">
                <a:solidFill>
                  <a:srgbClr val="2AA198"/>
                </a:solidFill>
                <a:latin typeface="Consolas" panose="020B0609020204030204" pitchFamily="49" charset="0"/>
              </a:rPr>
              <a:t>'ALL</a:t>
            </a:r>
            <a:r>
              <a:rPr lang="en-US" dirty="0" smtClean="0">
                <a:solidFill>
                  <a:srgbClr val="2AA198"/>
                </a:solidFill>
                <a:latin typeface="Consolas" panose="020B0609020204030204" pitchFamily="49" charset="0"/>
              </a:rPr>
              <a:t>'</a:t>
            </a:r>
            <a:r>
              <a:rPr lang="en-US" dirty="0" smtClean="0">
                <a:solidFill>
                  <a:srgbClr val="333333"/>
                </a:solidFill>
                <a:latin typeface="Consolas" panose="020B0609020204030204" pitchFamily="49" charset="0"/>
              </a:rPr>
              <a:t>}] </a:t>
            </a:r>
            <a:r>
              <a:rPr lang="en-US" dirty="0" smtClean="0">
                <a:solidFill>
                  <a:srgbClr val="859900"/>
                </a:solidFill>
                <a:latin typeface="Consolas" panose="020B0609020204030204" pitchFamily="49" charset="0"/>
              </a:rPr>
              <a:t>+</a:t>
            </a:r>
            <a:r>
              <a:rPr lang="en-US" dirty="0" smtClean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 smtClean="0">
                <a:solidFill>
                  <a:srgbClr val="333333"/>
                </a:solidFill>
                <a:latin typeface="Consolas" panose="020B0609020204030204" pitchFamily="49" charset="0"/>
              </a:rPr>
              <a:t>                    [ {</a:t>
            </a:r>
            <a:r>
              <a:rPr lang="en-US" dirty="0" smtClean="0">
                <a:solidFill>
                  <a:srgbClr val="2AA198"/>
                </a:solidFill>
                <a:latin typeface="Consolas" panose="020B0609020204030204" pitchFamily="49" charset="0"/>
              </a:rPr>
              <a:t>'label'</a:t>
            </a:r>
            <a:r>
              <a:rPr lang="en-US" dirty="0" smtClean="0">
                <a:solidFill>
                  <a:srgbClr val="333333"/>
                </a:solidFill>
                <a:latin typeface="Consolas" panose="020B0609020204030204" pitchFamily="49" charset="0"/>
              </a:rPr>
              <a:t>: </a:t>
            </a:r>
            <a:r>
              <a:rPr lang="en-US" dirty="0" err="1" smtClean="0">
                <a:solidFill>
                  <a:srgbClr val="268BD2"/>
                </a:solidFill>
                <a:latin typeface="Consolas" panose="020B0609020204030204" pitchFamily="49" charset="0"/>
              </a:rPr>
              <a:t>i</a:t>
            </a:r>
            <a:r>
              <a:rPr lang="en-US" dirty="0" smtClean="0">
                <a:solidFill>
                  <a:srgbClr val="333333"/>
                </a:solidFill>
                <a:latin typeface="Consolas" panose="020B0609020204030204" pitchFamily="49" charset="0"/>
              </a:rPr>
              <a:t>, </a:t>
            </a:r>
            <a:r>
              <a:rPr lang="en-US" dirty="0" smtClean="0">
                <a:solidFill>
                  <a:srgbClr val="2AA198"/>
                </a:solidFill>
                <a:latin typeface="Consolas" panose="020B0609020204030204" pitchFamily="49" charset="0"/>
              </a:rPr>
              <a:t>'value'</a:t>
            </a:r>
            <a:r>
              <a:rPr lang="en-US" dirty="0" smtClean="0">
                <a:solidFill>
                  <a:srgbClr val="333333"/>
                </a:solidFill>
                <a:latin typeface="Consolas" panose="020B0609020204030204" pitchFamily="49" charset="0"/>
              </a:rPr>
              <a:t>: </a:t>
            </a:r>
            <a:r>
              <a:rPr lang="en-US" dirty="0" err="1" smtClean="0">
                <a:solidFill>
                  <a:srgbClr val="268BD2"/>
                </a:solidFill>
                <a:latin typeface="Consolas" panose="020B0609020204030204" pitchFamily="49" charset="0"/>
              </a:rPr>
              <a:t>i</a:t>
            </a:r>
            <a:r>
              <a:rPr lang="en-US" dirty="0" smtClean="0">
                <a:solidFill>
                  <a:srgbClr val="333333"/>
                </a:solidFill>
                <a:latin typeface="Consolas" panose="020B0609020204030204" pitchFamily="49" charset="0"/>
              </a:rPr>
              <a:t>} </a:t>
            </a:r>
            <a:r>
              <a:rPr lang="en-US" dirty="0" smtClean="0">
                <a:solidFill>
                  <a:srgbClr val="859900"/>
                </a:solidFill>
                <a:latin typeface="Consolas" panose="020B0609020204030204" pitchFamily="49" charset="0"/>
              </a:rPr>
              <a:t>for</a:t>
            </a:r>
            <a:r>
              <a:rPr lang="en-US" dirty="0" smtClean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 err="1" smtClean="0">
                <a:solidFill>
                  <a:srgbClr val="268BD2"/>
                </a:solidFill>
                <a:latin typeface="Consolas" panose="020B0609020204030204" pitchFamily="49" charset="0"/>
              </a:rPr>
              <a:t>i</a:t>
            </a:r>
            <a:r>
              <a:rPr lang="en-US" dirty="0" smtClean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 smtClean="0">
                <a:solidFill>
                  <a:srgbClr val="859900"/>
                </a:solidFill>
                <a:latin typeface="Consolas" panose="020B0609020204030204" pitchFamily="49" charset="0"/>
              </a:rPr>
              <a:t>in</a:t>
            </a:r>
            <a:r>
              <a:rPr lang="en-US" dirty="0" smtClean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	</a:t>
            </a:r>
            <a:r>
              <a:rPr lang="en-US" dirty="0" smtClean="0">
                <a:solidFill>
                  <a:srgbClr val="333333"/>
                </a:solidFill>
                <a:latin typeface="Consolas" panose="020B0609020204030204" pitchFamily="49" charset="0"/>
              </a:rPr>
              <a:t>		 </a:t>
            </a:r>
            <a:r>
              <a:rPr lang="en-US" dirty="0" err="1" smtClean="0">
                <a:solidFill>
                  <a:srgbClr val="268BD2"/>
                </a:solidFill>
                <a:latin typeface="Consolas" panose="020B0609020204030204" pitchFamily="49" charset="0"/>
              </a:rPr>
              <a:t>spacex_df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[</a:t>
            </a:r>
            <a:r>
              <a:rPr lang="en-US" dirty="0">
                <a:solidFill>
                  <a:srgbClr val="2AA198"/>
                </a:solidFill>
                <a:latin typeface="Consolas" panose="020B0609020204030204" pitchFamily="49" charset="0"/>
              </a:rPr>
              <a:t>'</a:t>
            </a:r>
            <a:r>
              <a:rPr lang="en-US" dirty="0" err="1">
                <a:solidFill>
                  <a:srgbClr val="2AA198"/>
                </a:solidFill>
                <a:latin typeface="Consolas" panose="020B0609020204030204" pitchFamily="49" charset="0"/>
              </a:rPr>
              <a:t>LaunchSite</a:t>
            </a:r>
            <a:r>
              <a:rPr lang="en-US" dirty="0">
                <a:solidFill>
                  <a:srgbClr val="2AA198"/>
                </a:solidFill>
                <a:latin typeface="Consolas" panose="020B0609020204030204" pitchFamily="49" charset="0"/>
              </a:rPr>
              <a:t>'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].</a:t>
            </a:r>
            <a:r>
              <a:rPr lang="en-US" dirty="0">
                <a:solidFill>
                  <a:srgbClr val="268BD2"/>
                </a:solidFill>
                <a:latin typeface="Consolas" panose="020B0609020204030204" pitchFamily="49" charset="0"/>
              </a:rPr>
              <a:t>unique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().</a:t>
            </a:r>
            <a:r>
              <a:rPr lang="en-US" dirty="0" err="1">
                <a:solidFill>
                  <a:srgbClr val="268BD2"/>
                </a:solidFill>
                <a:latin typeface="Consolas" panose="020B0609020204030204" pitchFamily="49" charset="0"/>
              </a:rPr>
              <a:t>tolist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() ],</a:t>
            </a:r>
          </a:p>
          <a:p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             </a:t>
            </a:r>
            <a:r>
              <a:rPr lang="en-US" dirty="0" smtClean="0">
                <a:solidFill>
                  <a:srgbClr val="333333"/>
                </a:solidFill>
                <a:latin typeface="Consolas" panose="020B0609020204030204" pitchFamily="49" charset="0"/>
              </a:rPr>
              <a:t>value</a:t>
            </a:r>
            <a:r>
              <a:rPr lang="en-US" dirty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2AA198"/>
                </a:solidFill>
                <a:latin typeface="Consolas" panose="020B0609020204030204" pitchFamily="49" charset="0"/>
              </a:rPr>
              <a:t>'ALL'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             </a:t>
            </a:r>
            <a:r>
              <a:rPr lang="en-US" dirty="0" smtClean="0">
                <a:solidFill>
                  <a:srgbClr val="333333"/>
                </a:solidFill>
                <a:latin typeface="Consolas" panose="020B0609020204030204" pitchFamily="49" charset="0"/>
              </a:rPr>
              <a:t>placeholder</a:t>
            </a:r>
            <a:r>
              <a:rPr lang="en-US" dirty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2AA198"/>
                </a:solidFill>
                <a:latin typeface="Consolas" panose="020B0609020204030204" pitchFamily="49" charset="0"/>
              </a:rPr>
              <a:t>"Select a Launch Site here"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            </a:t>
            </a:r>
            <a:r>
              <a:rPr lang="en-US" dirty="0" smtClean="0">
                <a:solidFill>
                  <a:srgbClr val="333333"/>
                </a:solidFill>
                <a:latin typeface="Consolas" panose="020B0609020204030204" pitchFamily="49" charset="0"/>
              </a:rPr>
              <a:t> searchable</a:t>
            </a:r>
            <a:r>
              <a:rPr lang="en-US" dirty="0" smtClean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dirty="0" smtClean="0">
                <a:solidFill>
                  <a:srgbClr val="B58900"/>
                </a:solidFill>
                <a:latin typeface="Consolas" panose="020B0609020204030204" pitchFamily="49" charset="0"/>
              </a:rPr>
              <a:t>True</a:t>
            </a:r>
            <a:r>
              <a:rPr lang="en-US" dirty="0" smtClean="0">
                <a:solidFill>
                  <a:srgbClr val="333333"/>
                </a:solidFill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52946" y="2671153"/>
            <a:ext cx="4655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How to autofill dropdown with categories</a:t>
            </a:r>
            <a:endParaRPr lang="ru-RU" i="1" dirty="0"/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08072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Data was collected</a:t>
            </a: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 </a:t>
            </a:r>
            <a:r>
              <a:rPr lang="en-US" sz="7600" dirty="0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and checked that is </a:t>
            </a: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in the correct format from an API</a:t>
            </a:r>
            <a:r>
              <a:rPr lang="en-US" sz="7600" dirty="0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.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Also launch data extracted from HTML </a:t>
            </a: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table from Wikipedia</a:t>
            </a:r>
            <a:endParaRPr lang="en-US" sz="7600" dirty="0" smtClean="0">
              <a:solidFill>
                <a:schemeClr val="bg2">
                  <a:lumMod val="50000"/>
                </a:schemeClr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Features created, missing values checked, visualized through pandas </a:t>
            </a:r>
            <a:r>
              <a:rPr lang="en-US" sz="7600" dirty="0" err="1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dataframe</a:t>
            </a:r>
            <a:endParaRPr lang="en-US" sz="7600" dirty="0">
              <a:solidFill>
                <a:schemeClr val="bg2">
                  <a:lumMod val="50000"/>
                </a:schemeClr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Exploratory 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Interactive 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Predictive 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analysis using classification </a:t>
            </a:r>
            <a:r>
              <a:rPr lang="en-US" sz="88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models</a:t>
            </a: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0741" y="1381792"/>
            <a:ext cx="8545580" cy="4769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43800" y="1800225"/>
            <a:ext cx="4004845" cy="462698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collection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with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REST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calls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7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</a:t>
            </a:r>
            <a:r>
              <a:rPr lang="en-US" sz="17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URL of the completed </a:t>
            </a:r>
            <a:r>
              <a:rPr lang="en-US" sz="17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</a:t>
            </a:r>
            <a:r>
              <a:rPr lang="en-US" sz="17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API calls </a:t>
            </a:r>
            <a:r>
              <a:rPr lang="en-US" sz="17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notebook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400" dirty="0" smtClean="0">
                <a:hlinkClick r:id="rId3"/>
              </a:rPr>
              <a:t>https</a:t>
            </a:r>
            <a:r>
              <a:rPr lang="en-US" sz="1400" dirty="0">
                <a:hlinkClick r:id="rId3"/>
              </a:rPr>
              <a:t>://</a:t>
            </a:r>
            <a:r>
              <a:rPr lang="en-US" sz="1400" dirty="0" smtClean="0">
                <a:hlinkClick r:id="rId3"/>
              </a:rPr>
              <a:t>github.com/alm4z/ibm-ds-capstone/blob/8cdab60ff7a87ed2bcf4b462053d98607dbf94fe/Week%201/Data%20Collection%20API.ipynb</a:t>
            </a:r>
            <a:endParaRPr lang="en-US" sz="1400" dirty="0" smtClean="0"/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7990" y="1330037"/>
            <a:ext cx="2307991" cy="518506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7704211" y="2115281"/>
            <a:ext cx="3581400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smtClean="0">
                <a:solidFill>
                  <a:srgbClr val="666666"/>
                </a:solidFill>
                <a:latin typeface="Arial" panose="020B0604020202020204" pitchFamily="34" charset="0"/>
              </a:rPr>
              <a:t>Decode the </a:t>
            </a:r>
            <a:r>
              <a:rPr lang="en-US" sz="1100" dirty="0">
                <a:solidFill>
                  <a:srgbClr val="666666"/>
                </a:solidFill>
                <a:latin typeface="Arial" panose="020B0604020202020204" pitchFamily="34" charset="0"/>
              </a:rPr>
              <a:t>response content as a </a:t>
            </a:r>
            <a:r>
              <a:rPr lang="en-US" sz="1100" dirty="0" err="1">
                <a:solidFill>
                  <a:srgbClr val="666666"/>
                </a:solidFill>
                <a:latin typeface="Arial" panose="020B0604020202020204" pitchFamily="34" charset="0"/>
              </a:rPr>
              <a:t>Json</a:t>
            </a:r>
            <a:r>
              <a:rPr lang="en-US" sz="1100" dirty="0">
                <a:solidFill>
                  <a:srgbClr val="666666"/>
                </a:solidFill>
                <a:latin typeface="Arial" panose="020B0604020202020204" pitchFamily="34" charset="0"/>
              </a:rPr>
              <a:t> using </a:t>
            </a:r>
            <a:r>
              <a:rPr lang="en-US" sz="1100" dirty="0" err="1" smtClean="0">
                <a:solidFill>
                  <a:srgbClr val="666666"/>
                </a:solidFill>
                <a:latin typeface="Arial" panose="020B0604020202020204" pitchFamily="34" charset="0"/>
              </a:rPr>
              <a:t>json</a:t>
            </a:r>
            <a:r>
              <a:rPr lang="en-US" sz="1100" dirty="0" smtClean="0">
                <a:solidFill>
                  <a:srgbClr val="666666"/>
                </a:solidFill>
                <a:latin typeface="Arial" panose="020B0604020202020204" pitchFamily="34" charset="0"/>
              </a:rPr>
              <a:t>() </a:t>
            </a:r>
            <a:r>
              <a:rPr lang="en-US" sz="1100" dirty="0">
                <a:solidFill>
                  <a:srgbClr val="666666"/>
                </a:solidFill>
                <a:latin typeface="Arial" panose="020B0604020202020204" pitchFamily="34" charset="0"/>
              </a:rPr>
              <a:t>and turn it into a Pandas </a:t>
            </a:r>
            <a:r>
              <a:rPr lang="en-US" sz="1100" dirty="0" err="1">
                <a:solidFill>
                  <a:srgbClr val="666666"/>
                </a:solidFill>
                <a:latin typeface="Arial" panose="020B0604020202020204" pitchFamily="34" charset="0"/>
              </a:rPr>
              <a:t>dataframe</a:t>
            </a:r>
            <a:r>
              <a:rPr lang="en-US" sz="1100" dirty="0">
                <a:solidFill>
                  <a:srgbClr val="666666"/>
                </a:solidFill>
                <a:latin typeface="Arial" panose="020B0604020202020204" pitchFamily="34" charset="0"/>
              </a:rPr>
              <a:t> </a:t>
            </a:r>
            <a:r>
              <a:rPr lang="en-US" sz="1100" dirty="0" err="1" smtClean="0">
                <a:solidFill>
                  <a:srgbClr val="666666"/>
                </a:solidFill>
                <a:latin typeface="Arial" panose="020B0604020202020204" pitchFamily="34" charset="0"/>
              </a:rPr>
              <a:t>using.json_normalize</a:t>
            </a:r>
            <a:r>
              <a:rPr lang="en-US" sz="1100" dirty="0" smtClean="0">
                <a:solidFill>
                  <a:srgbClr val="666666"/>
                </a:solidFill>
                <a:latin typeface="Arial" panose="020B0604020202020204" pitchFamily="34" charset="0"/>
              </a:rPr>
              <a:t>()</a:t>
            </a:r>
            <a:endParaRPr lang="ru-RU" sz="1100" dirty="0"/>
          </a:p>
        </p:txBody>
      </p:sp>
      <p:sp>
        <p:nvSpPr>
          <p:cNvPr id="8" name="Rectangle 7"/>
          <p:cNvSpPr/>
          <p:nvPr/>
        </p:nvSpPr>
        <p:spPr>
          <a:xfrm>
            <a:off x="7704211" y="3013501"/>
            <a:ext cx="3112725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666666"/>
                </a:solidFill>
                <a:latin typeface="Arial" panose="020B0604020202020204" pitchFamily="34" charset="0"/>
              </a:rPr>
              <a:t>We will now use the API again to get information about the launches using the IDs given for each launch. Specifically we will be using columns </a:t>
            </a:r>
            <a:endParaRPr lang="en-US" sz="1100" dirty="0" smtClean="0">
              <a:solidFill>
                <a:srgbClr val="666666"/>
              </a:solidFill>
              <a:latin typeface="Arial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 smtClean="0">
                <a:solidFill>
                  <a:srgbClr val="666666"/>
                </a:solidFill>
                <a:latin typeface="Arial" panose="020B0604020202020204" pitchFamily="34" charset="0"/>
              </a:rPr>
              <a:t>Rocket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 smtClean="0">
                <a:solidFill>
                  <a:srgbClr val="666666"/>
                </a:solidFill>
                <a:latin typeface="Arial" panose="020B0604020202020204" pitchFamily="34" charset="0"/>
              </a:rPr>
              <a:t>Payloads,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 smtClean="0">
                <a:solidFill>
                  <a:srgbClr val="666666"/>
                </a:solidFill>
                <a:latin typeface="Arial" panose="020B0604020202020204" pitchFamily="34" charset="0"/>
              </a:rPr>
              <a:t>Launchpad,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 smtClean="0">
                <a:solidFill>
                  <a:srgbClr val="666666"/>
                </a:solidFill>
                <a:latin typeface="Arial" panose="020B0604020202020204" pitchFamily="34" charset="0"/>
              </a:rPr>
              <a:t>Cores</a:t>
            </a:r>
            <a:endParaRPr lang="ru-RU" sz="1100" dirty="0"/>
          </a:p>
        </p:txBody>
      </p:sp>
      <p:sp>
        <p:nvSpPr>
          <p:cNvPr id="9" name="Rectangle 8"/>
          <p:cNvSpPr/>
          <p:nvPr/>
        </p:nvSpPr>
        <p:spPr>
          <a:xfrm>
            <a:off x="7704211" y="4642648"/>
            <a:ext cx="3657600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smtClean="0">
                <a:solidFill>
                  <a:srgbClr val="616161"/>
                </a:solidFill>
                <a:latin typeface="Arial" panose="020B0604020202020204" pitchFamily="34" charset="0"/>
              </a:rPr>
              <a:t>The </a:t>
            </a:r>
            <a:r>
              <a:rPr lang="en-US" sz="1100" dirty="0">
                <a:solidFill>
                  <a:srgbClr val="616161"/>
                </a:solidFill>
                <a:latin typeface="Arial" panose="020B0604020202020204" pitchFamily="34" charset="0"/>
              </a:rPr>
              <a:t>mean and the </a:t>
            </a:r>
            <a:r>
              <a:rPr lang="en-US" sz="1100" dirty="0" smtClean="0">
                <a:solidFill>
                  <a:srgbClr val="616161"/>
                </a:solidFill>
                <a:latin typeface="Arial" panose="020B0604020202020204" pitchFamily="34" charset="0"/>
              </a:rPr>
              <a:t>.</a:t>
            </a:r>
            <a:r>
              <a:rPr lang="en-US" sz="1100" dirty="0">
                <a:solidFill>
                  <a:srgbClr val="616161"/>
                </a:solidFill>
                <a:latin typeface="Arial" panose="020B0604020202020204" pitchFamily="34" charset="0"/>
              </a:rPr>
              <a:t>replace</a:t>
            </a:r>
            <a:r>
              <a:rPr lang="en-US" sz="1100" dirty="0" smtClean="0">
                <a:solidFill>
                  <a:srgbClr val="616161"/>
                </a:solidFill>
                <a:latin typeface="Arial" panose="020B0604020202020204" pitchFamily="34" charset="0"/>
              </a:rPr>
              <a:t>() function </a:t>
            </a:r>
            <a:r>
              <a:rPr lang="en-US" sz="1100" dirty="0">
                <a:solidFill>
                  <a:srgbClr val="616161"/>
                </a:solidFill>
                <a:latin typeface="Arial" panose="020B0604020202020204" pitchFamily="34" charset="0"/>
              </a:rPr>
              <a:t>to replace `</a:t>
            </a:r>
            <a:r>
              <a:rPr lang="en-US" sz="1100" dirty="0" err="1">
                <a:solidFill>
                  <a:srgbClr val="616161"/>
                </a:solidFill>
                <a:latin typeface="Arial" panose="020B0604020202020204" pitchFamily="34" charset="0"/>
              </a:rPr>
              <a:t>np.nan</a:t>
            </a:r>
            <a:r>
              <a:rPr lang="en-US" sz="1100" dirty="0">
                <a:solidFill>
                  <a:srgbClr val="616161"/>
                </a:solidFill>
                <a:latin typeface="Arial" panose="020B0604020202020204" pitchFamily="34" charset="0"/>
              </a:rPr>
              <a:t>` values in the data with the mean you calculated.</a:t>
            </a:r>
            <a:endParaRPr lang="ru-RU" sz="1100" dirty="0"/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43800" y="1800225"/>
            <a:ext cx="4004845" cy="462698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collection with Web Scraping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URL of the completed </a:t>
            </a: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Web Scraping notebook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hlinkClick r:id="rId3"/>
              </a:rPr>
              <a:t>https://</a:t>
            </a:r>
            <a:r>
              <a:rPr lang="en-US" sz="1400" dirty="0" smtClean="0">
                <a:hlinkClick r:id="rId3"/>
              </a:rPr>
              <a:t>github.com/alm4z/ibm-ds-capstone/blob/8cdab60ff7a87ed2bcf4b462053d98607dbf94fe/Week%201/Data%20Collection%20with%20Web%20Scraping.ipynb</a:t>
            </a:r>
            <a:endParaRPr lang="en-US" sz="1400" dirty="0" smtClean="0"/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600" dirty="0" smtClean="0"/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6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Scraping</a:t>
            </a:r>
          </a:p>
        </p:txBody>
      </p:sp>
      <p:sp>
        <p:nvSpPr>
          <p:cNvPr id="7" name="Rectangle 6"/>
          <p:cNvSpPr/>
          <p:nvPr/>
        </p:nvSpPr>
        <p:spPr>
          <a:xfrm>
            <a:off x="7866799" y="2015296"/>
            <a:ext cx="35814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smtClean="0">
                <a:solidFill>
                  <a:srgbClr val="666666"/>
                </a:solidFill>
                <a:latin typeface="Arial" panose="020B0604020202020204" pitchFamily="34" charset="0"/>
              </a:rPr>
              <a:t>Request </a:t>
            </a:r>
            <a:r>
              <a:rPr lang="en-US" sz="1100" dirty="0">
                <a:solidFill>
                  <a:srgbClr val="666666"/>
                </a:solidFill>
                <a:latin typeface="Arial" panose="020B0604020202020204" pitchFamily="34" charset="0"/>
              </a:rPr>
              <a:t>the HTML page from the above URL and get a `response` object</a:t>
            </a:r>
            <a:endParaRPr lang="ru-RU" sz="1100" dirty="0">
              <a:solidFill>
                <a:srgbClr val="666666"/>
              </a:solidFill>
              <a:latin typeface="Arial" panose="020B0604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915553" y="4162089"/>
            <a:ext cx="311272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smtClean="0">
                <a:solidFill>
                  <a:srgbClr val="666666"/>
                </a:solidFill>
                <a:latin typeface="Arial" panose="020B0604020202020204" pitchFamily="34" charset="0"/>
              </a:rPr>
              <a:t>Iterate </a:t>
            </a:r>
            <a:r>
              <a:rPr lang="en-US" sz="1100" dirty="0">
                <a:solidFill>
                  <a:srgbClr val="666666"/>
                </a:solidFill>
                <a:latin typeface="Arial" panose="020B0604020202020204" pitchFamily="34" charset="0"/>
              </a:rPr>
              <a:t>each required html element and apply the provided </a:t>
            </a:r>
            <a:r>
              <a:rPr lang="en-US" sz="1100" dirty="0" err="1">
                <a:solidFill>
                  <a:srgbClr val="666666"/>
                </a:solidFill>
                <a:latin typeface="Arial" panose="020B0604020202020204" pitchFamily="34" charset="0"/>
              </a:rPr>
              <a:t>extract_data</a:t>
            </a:r>
            <a:r>
              <a:rPr lang="en-US" sz="1100" dirty="0">
                <a:solidFill>
                  <a:srgbClr val="666666"/>
                </a:solidFill>
                <a:latin typeface="Arial" panose="020B0604020202020204" pitchFamily="34" charset="0"/>
              </a:rPr>
              <a:t>() to get a value</a:t>
            </a:r>
            <a:endParaRPr lang="ru-RU" sz="1100" dirty="0">
              <a:solidFill>
                <a:srgbClr val="666666"/>
              </a:solidFill>
              <a:latin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915553" y="5628199"/>
            <a:ext cx="36576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smtClean="0">
                <a:solidFill>
                  <a:srgbClr val="616161"/>
                </a:solidFill>
                <a:latin typeface="Arial" panose="020B0604020202020204" pitchFamily="34" charset="0"/>
              </a:rPr>
              <a:t>Create </a:t>
            </a:r>
            <a:r>
              <a:rPr lang="en-US" sz="1100" dirty="0" err="1">
                <a:solidFill>
                  <a:srgbClr val="616161"/>
                </a:solidFill>
                <a:latin typeface="Arial" panose="020B0604020202020204" pitchFamily="34" charset="0"/>
              </a:rPr>
              <a:t>dataframe</a:t>
            </a:r>
            <a:r>
              <a:rPr lang="en-US" sz="1100" dirty="0">
                <a:solidFill>
                  <a:srgbClr val="616161"/>
                </a:solidFill>
                <a:latin typeface="Arial" panose="020B0604020202020204" pitchFamily="34" charset="0"/>
              </a:rPr>
              <a:t> and export it to a CSV.</a:t>
            </a:r>
            <a:endParaRPr lang="ru-RU" sz="1100" dirty="0">
              <a:solidFill>
                <a:srgbClr val="616161"/>
              </a:solidFill>
              <a:latin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1194" y="1861812"/>
            <a:ext cx="3193057" cy="450381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7866799" y="2748351"/>
            <a:ext cx="3495012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666666"/>
                </a:solidFill>
                <a:latin typeface="Arial" panose="020B0604020202020204" pitchFamily="34" charset="0"/>
              </a:rPr>
              <a:t>Use </a:t>
            </a:r>
            <a:r>
              <a:rPr lang="en-US" sz="1100" dirty="0" err="1">
                <a:solidFill>
                  <a:srgbClr val="666666"/>
                </a:solidFill>
                <a:latin typeface="Arial" panose="020B0604020202020204" pitchFamily="34" charset="0"/>
              </a:rPr>
              <a:t>BeautifulSoup</a:t>
            </a:r>
            <a:r>
              <a:rPr lang="en-US" sz="1100" dirty="0">
                <a:solidFill>
                  <a:srgbClr val="666666"/>
                </a:solidFill>
                <a:latin typeface="Arial" panose="020B0604020202020204" pitchFamily="34" charset="0"/>
              </a:rPr>
              <a:t>() to create a </a:t>
            </a:r>
            <a:r>
              <a:rPr lang="en-US" sz="1100" dirty="0" err="1">
                <a:solidFill>
                  <a:srgbClr val="666666"/>
                </a:solidFill>
                <a:latin typeface="Arial" panose="020B0604020202020204" pitchFamily="34" charset="0"/>
              </a:rPr>
              <a:t>BeautifulSoup</a:t>
            </a:r>
            <a:r>
              <a:rPr lang="en-US" sz="1100" dirty="0">
                <a:solidFill>
                  <a:srgbClr val="666666"/>
                </a:solidFill>
                <a:latin typeface="Arial" panose="020B0604020202020204" pitchFamily="34" charset="0"/>
              </a:rPr>
              <a:t> </a:t>
            </a:r>
            <a:endParaRPr lang="en-US" sz="1100" dirty="0" smtClean="0">
              <a:solidFill>
                <a:srgbClr val="666666"/>
              </a:solidFill>
              <a:latin typeface="Arial" panose="020B0604020202020204" pitchFamily="34" charset="0"/>
            </a:endParaRPr>
          </a:p>
          <a:p>
            <a:r>
              <a:rPr lang="en-US" sz="1100" dirty="0" smtClean="0">
                <a:solidFill>
                  <a:srgbClr val="666666"/>
                </a:solidFill>
                <a:latin typeface="Arial" panose="020B0604020202020204" pitchFamily="34" charset="0"/>
              </a:rPr>
              <a:t>object </a:t>
            </a:r>
            <a:r>
              <a:rPr lang="en-US" sz="1100" dirty="0">
                <a:solidFill>
                  <a:srgbClr val="666666"/>
                </a:solidFill>
                <a:latin typeface="Arial" panose="020B0604020202020204" pitchFamily="34" charset="0"/>
              </a:rPr>
              <a:t>from a response text content</a:t>
            </a:r>
            <a:endParaRPr lang="ru-RU" sz="1100" dirty="0">
              <a:solidFill>
                <a:srgbClr val="666666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7507506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2924</TotalTime>
  <Words>1759</Words>
  <Application>Microsoft Office PowerPoint</Application>
  <PresentationFormat>Widescreen</PresentationFormat>
  <Paragraphs>357</Paragraphs>
  <Slides>47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7" baseType="lpstr">
      <vt:lpstr>Abadi</vt:lpstr>
      <vt:lpstr>Arial</vt:lpstr>
      <vt:lpstr>Calibri</vt:lpstr>
      <vt:lpstr>Calibri Light</vt:lpstr>
      <vt:lpstr>Consolas</vt:lpstr>
      <vt:lpstr>Courier New</vt:lpstr>
      <vt:lpstr>Helvetica Neue</vt:lpstr>
      <vt:lpstr>IBM Plex Mono SemiBold</vt:lpstr>
      <vt:lpstr>SF Pro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Almaz Sadenov</cp:lastModifiedBy>
  <cp:revision>220</cp:revision>
  <dcterms:created xsi:type="dcterms:W3CDTF">2021-04-29T18:58:34Z</dcterms:created>
  <dcterms:modified xsi:type="dcterms:W3CDTF">2021-10-28T04:48:42Z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